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4" r:id="rId9"/>
    <p:sldId id="263" r:id="rId10"/>
    <p:sldId id="265" r:id="rId11"/>
    <p:sldId id="268" r:id="rId12"/>
    <p:sldId id="269" r:id="rId13"/>
    <p:sldId id="270" r:id="rId14"/>
    <p:sldId id="271" r:id="rId15"/>
    <p:sldId id="273" r:id="rId16"/>
    <p:sldId id="274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5" r:id="rId26"/>
    <p:sldId id="29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4" r:id="rId35"/>
    <p:sldId id="297" r:id="rId36"/>
    <p:sldId id="296" r:id="rId37"/>
    <p:sldId id="299" r:id="rId38"/>
    <p:sldId id="301" r:id="rId39"/>
    <p:sldId id="300" r:id="rId40"/>
    <p:sldId id="304" r:id="rId41"/>
    <p:sldId id="305" r:id="rId42"/>
    <p:sldId id="306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299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1026" autoAdjust="0"/>
  </p:normalViewPr>
  <p:slideViewPr>
    <p:cSldViewPr>
      <p:cViewPr varScale="1">
        <p:scale>
          <a:sx n="41" d="100"/>
          <a:sy n="41" d="100"/>
        </p:scale>
        <p:origin x="-12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48889-7F9B-477C-878F-24EE3B3BF144}" type="datetimeFigureOut">
              <a:rPr lang="ru-RU" smtClean="0"/>
              <a:pPr/>
              <a:t>24.03.2012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352F0-A23F-491A-992F-4095347F7B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84981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F48B294-3A1F-4802-B7D0-FC81C8808F71}" type="datetime1">
              <a:rPr lang="en-US" smtClean="0"/>
              <a:pPr/>
              <a:t>3/24/2012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A9FDA-D460-4425-9DF5-EBAD8994E5AE}" type="datetime1">
              <a:rPr lang="en-US" smtClean="0"/>
              <a:pPr/>
              <a:t>3/24/2012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63A13-3452-4602-AEC1-9BD93D7B5803}" type="datetime1">
              <a:rPr lang="en-US" smtClean="0"/>
              <a:pPr/>
              <a:t>3/24/2012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B4329-CCA7-454F-A41D-8297A7EA581A}" type="datetime1">
              <a:rPr lang="en-US" smtClean="0"/>
              <a:pPr/>
              <a:t>3/24/2012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99DFB8-188D-449A-B3C3-BFC6C444BB39}" type="datetime1">
              <a:rPr lang="en-US" smtClean="0"/>
              <a:pPr/>
              <a:t>3/24/2012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ADD453-8C2D-48D3-A04B-D2C4CAA063A0}" type="datetime1">
              <a:rPr lang="en-US" smtClean="0"/>
              <a:pPr/>
              <a:t>3/24/2012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39B375-BC02-407C-8F5A-C9A2BA2F7121}" type="datetime1">
              <a:rPr lang="en-US" smtClean="0"/>
              <a:pPr/>
              <a:t>3/24/2012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21FE94-B52D-46D2-9E2C-725D2459E227}" type="datetime1">
              <a:rPr lang="en-US" smtClean="0"/>
              <a:pPr/>
              <a:t>3/24/2012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CCC446-C250-48A3-B18E-9B0C2102F159}" type="datetime1">
              <a:rPr lang="en-US" smtClean="0"/>
              <a:pPr/>
              <a:t>3/24/2012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03B7A3E-7AF8-476D-B382-55A1B5E456D2}" type="datetime1">
              <a:rPr lang="en-US" smtClean="0"/>
              <a:pPr/>
              <a:t>3/24/2012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05FB38-F62A-4634-B973-D393BFAD7817}" type="datetime1">
              <a:rPr lang="en-US" smtClean="0"/>
              <a:pPr/>
              <a:t>3/24/2012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fld id="{7FF5E5C3-F64F-4BDD-B15D-1F7AA9E807DB}" type="datetime1">
              <a:rPr lang="en-US" smtClean="0"/>
              <a:pPr algn="r" eaLnBrk="1" latinLnBrk="0" hangingPunct="1"/>
              <a:t>3/24/2012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2300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СТАНДАРТНЫЕ КОМАНДЫ ЯЗЫКА </a:t>
            </a:r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T-SQL</a:t>
            </a: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95536" y="3611607"/>
            <a:ext cx="8062664" cy="1199704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Лекция 7</a:t>
            </a: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INSERT &lt;Имя таблицы&gt; 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[(&lt;Список полей</a:t>
            </a:r>
            <a:r>
              <a:rPr lang="ru-RU" sz="28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&gt;)]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VALUES </a:t>
            </a:r>
            <a:r>
              <a:rPr lang="ru-RU" sz="28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(&lt;Значения полей&gt;)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&lt;Имя таблицы&gt;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таблица, куда вводим данные, 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&lt;Список полей&gt;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) - список полей, куда вводим данные, если не указываем, то подразумевается заполнение всех полей, в списке полей поля указываются через запятую,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&lt;Значения полей&gt;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) - значение полей через запятую.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10</a:t>
            </a:fld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Заполнение таблиц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65562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Примеры заполнения таблицы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2"/>
          </p:nvPr>
        </p:nvSpPr>
        <p:spPr>
          <a:xfrm>
            <a:off x="571472" y="1285860"/>
            <a:ext cx="8143932" cy="1500198"/>
          </a:xfrm>
        </p:spPr>
        <p:txBody>
          <a:bodyPr>
            <a:noAutofit/>
          </a:bodyPr>
          <a:lstStyle/>
          <a:p>
            <a:pPr marL="3175" indent="0" algn="just">
              <a:buFont typeface="Wingdings" pitchFamily="2" charset="2"/>
              <a:buChar char="v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Добавление записи имеющей следующие значения полей ФИО = Иванов, Адрес = Москва, Код специальности = 5 в таблицу "Студенты".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>
          <a:xfrm>
            <a:off x="571472" y="3500438"/>
            <a:ext cx="7643866" cy="22145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INSERT Студенты 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(ФИО, Адрес, [Код специальности])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VALUES ('Иванов А.А.', 'Москва', 5)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11</a:t>
            </a:fld>
            <a:endParaRPr kumimoji="0"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Удаление отдельных столбцов и отдельных строк из таблицы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455612" y="1643050"/>
            <a:ext cx="4040188" cy="7620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Синтаксис команды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>
          <a:xfrm>
            <a:off x="4643438" y="1643050"/>
            <a:ext cx="4041775" cy="7620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Пример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0" y="2643182"/>
            <a:ext cx="4497388" cy="3743007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DELETE FROM &lt;</a:t>
            </a:r>
            <a:r>
              <a:rPr lang="ru-RU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Имя таблицы&gt;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WHERE &lt;</a:t>
            </a:r>
            <a:r>
              <a:rPr lang="ru-RU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Условие&gt;]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&lt;Условие&gt;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условие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которым удовлетворяют удаляемые записи, если условие не указаны, то удаляются все строки таблицы. Если условие указано то удаляются записи поля которых соответствуют условию.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12</a:t>
            </a:fld>
            <a:endParaRPr kumimoji="0" lang="en-US"/>
          </a:p>
        </p:txBody>
      </p:sp>
      <p:sp>
        <p:nvSpPr>
          <p:cNvPr id="10" name="Содержимое 5"/>
          <p:cNvSpPr>
            <a:spLocks noGrp="1"/>
          </p:cNvSpPr>
          <p:nvPr>
            <p:ph sz="quarter" idx="2"/>
          </p:nvPr>
        </p:nvSpPr>
        <p:spPr>
          <a:xfrm>
            <a:off x="4646612" y="2571744"/>
            <a:ext cx="4211668" cy="374300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Удалить записи из таблицы "Студенты", у которых поле Адрес = Москва.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DELETE FROM </a:t>
            </a:r>
            <a:r>
              <a:rPr lang="ru-RU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Студенты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WHERE </a:t>
            </a:r>
            <a:r>
              <a:rPr lang="ru-RU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Адрес = 'Москва'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2922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UPDATE &lt;Имя таблицы&gt;</a:t>
            </a:r>
          </a:p>
          <a:p>
            <a:pPr>
              <a:buNone/>
            </a:pPr>
            <a:r>
              <a:rPr lang="ru-RU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SET</a:t>
            </a:r>
          </a:p>
          <a:p>
            <a:pPr>
              <a:buNone/>
            </a:pPr>
            <a:r>
              <a:rPr lang="ru-RU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&lt;Имя поля1&gt; = &lt;Выражение1&gt;,</a:t>
            </a:r>
          </a:p>
          <a:p>
            <a:pPr>
              <a:buNone/>
            </a:pPr>
            <a:r>
              <a:rPr lang="ru-RU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[&lt;Имя поля2&gt; = &lt;Выражение2&gt;,]</a:t>
            </a:r>
          </a:p>
          <a:p>
            <a:pPr>
              <a:buNone/>
            </a:pPr>
            <a:r>
              <a:rPr lang="ru-RU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>
              <a:buNone/>
            </a:pPr>
            <a:r>
              <a:rPr lang="ru-RU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[WHERE &lt;Условие&gt;]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&lt;Имя поля1&gt;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&lt;Имя поля2&gt;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имена изменяемых полей,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&lt;Выражение1&gt;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&lt;Выражение 2&gt;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либо конкретные значения, либо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NULL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либо операторы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SELECT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Здесь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SELECT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применяется как функция.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&lt;Условие&gt;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условие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которым должны соответствовать записи, поля которых изменяем.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13</a:t>
            </a:fld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Изменение данных в таблице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65562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Пример изменения данных в таблице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2"/>
          </p:nvPr>
        </p:nvSpPr>
        <p:spPr>
          <a:xfrm>
            <a:off x="357158" y="1285860"/>
            <a:ext cx="8429684" cy="1500198"/>
          </a:xfrm>
        </p:spPr>
        <p:txBody>
          <a:bodyPr>
            <a:noAutofit/>
          </a:bodyPr>
          <a:lstStyle/>
          <a:p>
            <a:pPr marL="3175" indent="0" algn="just">
              <a:buFont typeface="Wingdings" pitchFamily="2" charset="2"/>
              <a:buChar char="v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таблице "Студенты" у студента Иванова А.А. поменять адрес Москва на Йошкар-Ола, а код специальности вместо 5 поставить 3.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>
          <a:xfrm>
            <a:off x="642910" y="3000372"/>
            <a:ext cx="6072230" cy="24288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UPDATE Студенты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SET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Адрес = 'Йошкар-Ола', 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[Код специальности] = 3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WHERE ФИО = 'Иванов А.А.'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14</a:t>
            </a:fld>
            <a:endParaRPr kumimoji="0"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214546" y="1357298"/>
            <a:ext cx="6500858" cy="485778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7.1 Файл базы данных и таблицы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7.2 Триггеры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7.3 Запросы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7.4 Встроенные функции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7.5 Хранимая процедура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7.6 Пользовательские функции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План лекции</a:t>
            </a:r>
            <a:endParaRPr lang="ru-RU" sz="4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15</a:t>
            </a:fld>
            <a:endParaRPr kumimoji="0" lang="en-US"/>
          </a:p>
        </p:txBody>
      </p:sp>
      <p:sp>
        <p:nvSpPr>
          <p:cNvPr id="6" name="Стрелка вправо 5"/>
          <p:cNvSpPr/>
          <p:nvPr/>
        </p:nvSpPr>
        <p:spPr>
          <a:xfrm>
            <a:off x="500034" y="2000240"/>
            <a:ext cx="1571604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481329"/>
            <a:ext cx="8401080" cy="444800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SQL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Server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существуют два вида триггеров: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Триггеры выполняемые после события, произошедшего с таблицей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Триггеры выполняемые вместо события, происходящего с таблицей. В этом случае событие (добавление, изменение или удаление записей) не выполняется, а вместо него выполняются SQL команды заданные внутри триггера.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16</a:t>
            </a:fld>
            <a:endParaRPr kumimoji="0"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Виды триггеров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285860"/>
            <a:ext cx="8715436" cy="55721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CREATE TRIGGER &lt;</a:t>
            </a:r>
            <a:r>
              <a:rPr lang="ru-RU" sz="24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Имя триггера&gt;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ON &lt;</a:t>
            </a:r>
            <a:r>
              <a:rPr lang="ru-RU" sz="24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Имя таблицы&gt;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FOR &lt;INSERT|UPDATE|DELETE&gt;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[WITH ENCRYPTION]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AS &lt;</a:t>
            </a:r>
            <a:r>
              <a:rPr lang="ru-RU" sz="24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Команды </a:t>
            </a:r>
            <a:r>
              <a:rPr lang="en-US" sz="2400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SQL&gt;</a:t>
            </a:r>
            <a:endParaRPr lang="ru-RU" sz="2400" b="1" dirty="0" smtClean="0">
              <a:solidFill>
                <a:srgbClr val="392997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Имя триггера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это имя создаваемого триггера.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Имя таблицы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имя таблицы, для которой создаётся триггер.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Если используется параметр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то триггер выполняется после события, а если параметр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INSTEAD OF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то выполняется вместо события.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Параметры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INSERT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UPDATE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DELETE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определяют событие, при котором (или вместо которого) выполняется триггер.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Параметр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WITH ENCRYPTION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предназначен для включения шифрования данных при выполнении триггера.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Команды SQL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это SQL команды, выполняемые при активизации триггера.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17</a:t>
            </a:fld>
            <a:endParaRPr kumimoji="0"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Создание триггера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Примеры создания различных триггеров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214282" y="1714488"/>
            <a:ext cx="4283106" cy="4857784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3175" lvl="0" indent="254000" fontAlgn="base">
              <a:spcBef>
                <a:spcPts val="1200"/>
              </a:spcBef>
              <a:spcAft>
                <a:spcPct val="0"/>
              </a:spcAft>
            </a:pPr>
            <a:r>
              <a:rPr lang="ru-RU" altLang="ko-KR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Пример:</a:t>
            </a:r>
            <a:r>
              <a:rPr lang="ru-RU" altLang="ko-KR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Создаёт триггер </a:t>
            </a:r>
            <a:r>
              <a:rPr lang="ru-RU" altLang="ko-KR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"Добавление"</a:t>
            </a:r>
            <a:r>
              <a:rPr lang="ru-RU" altLang="ko-KR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, выводящий на экран сообщение </a:t>
            </a:r>
            <a:r>
              <a:rPr lang="ru-RU" altLang="ko-KR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"Запись добавлена"</a:t>
            </a:r>
            <a:r>
              <a:rPr lang="ru-RU" altLang="ko-KR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при добавлении новой записи в таблицу </a:t>
            </a:r>
            <a:r>
              <a:rPr lang="ru-RU" altLang="ko-KR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"Студенты"</a:t>
            </a:r>
            <a:endParaRPr lang="en-US" altLang="ko-KR" b="1" dirty="0" smtClean="0">
              <a:solidFill>
                <a:srgbClr val="392997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254000" eaLnBrk="0" fontAlgn="base" hangingPunct="0">
              <a:spcBef>
                <a:spcPts val="12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CREATE TRIGGER 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Добавление </a:t>
            </a:r>
          </a:p>
          <a:p>
            <a:pPr marL="0" lvl="0" indent="254000" eaLnBrk="0" fontAlgn="base" hangingPunct="0">
              <a:spcBef>
                <a:spcPts val="12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 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Студенты </a:t>
            </a:r>
          </a:p>
          <a:p>
            <a:pPr marL="0" lvl="0" indent="254000" eaLnBrk="0" fontAlgn="base" hangingPunct="0">
              <a:spcBef>
                <a:spcPts val="12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FOR AFTER INSERT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254000" eaLnBrk="0" fontAlgn="base" hangingPunct="0">
              <a:spcBef>
                <a:spcPts val="1200"/>
              </a:spcBef>
              <a:spcAft>
                <a:spcPct val="0"/>
              </a:spcAft>
              <a:buClrTx/>
              <a:buSzTx/>
              <a:buNone/>
            </a:pP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 PRINT 'Запись добавлена'    </a:t>
            </a:r>
            <a:endParaRPr lang="ru-RU" altLang="ko-KR" dirty="0" smtClean="0"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402013" y="1714488"/>
            <a:ext cx="4527706" cy="4857784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lvl="0" indent="254000" eaLnBrk="0" fontAlgn="base" hangingPunct="0">
              <a:spcBef>
                <a:spcPts val="1200"/>
              </a:spcBef>
              <a:spcAft>
                <a:spcPct val="0"/>
              </a:spcAft>
              <a:buClrTx/>
              <a:buSzTx/>
              <a:buNone/>
            </a:pPr>
            <a:r>
              <a:rPr lang="ru-RU" altLang="ko-KR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Пример:</a:t>
            </a:r>
            <a:r>
              <a:rPr lang="ru-RU" altLang="ko-KR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Создаёт триггер </a:t>
            </a:r>
            <a:r>
              <a:rPr lang="ru-RU" altLang="ko-KR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"Изменение"</a:t>
            </a:r>
            <a:r>
              <a:rPr lang="ru-RU" altLang="ko-KR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, выводящий на экран с сообщение </a:t>
            </a:r>
            <a:r>
              <a:rPr lang="ru-RU" altLang="ko-KR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"Запись изменена"</a:t>
            </a:r>
            <a:r>
              <a:rPr lang="ru-RU" altLang="ko-KR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при изменении записи в таблице </a:t>
            </a:r>
            <a:r>
              <a:rPr lang="ru-RU" altLang="ko-KR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«Студенты»</a:t>
            </a:r>
          </a:p>
          <a:p>
            <a:pPr marL="0" lvl="0" indent="254000" eaLnBrk="0" fontAlgn="base" hangingPunct="0">
              <a:spcBef>
                <a:spcPts val="12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CREATE TRIGGER 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Изменение </a:t>
            </a:r>
          </a:p>
          <a:p>
            <a:pPr marL="0" lvl="0" indent="254000" eaLnBrk="0" fontAlgn="base" hangingPunct="0">
              <a:spcBef>
                <a:spcPts val="12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 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Студенты</a:t>
            </a:r>
          </a:p>
          <a:p>
            <a:pPr marL="0" lvl="0" indent="254000" eaLnBrk="0" fontAlgn="base" hangingPunct="0">
              <a:spcBef>
                <a:spcPts val="1200"/>
              </a:spcBef>
              <a:spcAft>
                <a:spcPct val="0"/>
              </a:spcAft>
              <a:buClrTx/>
              <a:buSzTx/>
              <a:buNone/>
            </a:pP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FOR AFTER UPDATE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AS PRINT 'Запись изменена'    </a:t>
            </a: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en-US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18</a:t>
            </a:fld>
            <a:endParaRPr kumimoji="0"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19</a:t>
            </a:fld>
            <a:endParaRPr kumimoji="0"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Примеры создания различных триггеров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14282" y="1571719"/>
            <a:ext cx="8715436" cy="349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Пример:</a:t>
            </a:r>
            <a:r>
              <a:rPr kumimoji="0" lang="ru-RU" altLang="ko-K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Создаёт триггер </a:t>
            </a:r>
            <a:r>
              <a:rPr kumimoji="0" lang="ru-RU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«Удаление»</a:t>
            </a:r>
            <a:r>
              <a:rPr kumimoji="0" lang="ru-RU" altLang="ko-K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, выводящий на экран с сообщение </a:t>
            </a:r>
            <a:r>
              <a:rPr kumimoji="0" lang="ru-RU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«Запись удалена»</a:t>
            </a:r>
            <a:r>
              <a:rPr kumimoji="0" lang="ru-RU" altLang="ko-K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при удалении записи из таблицы </a:t>
            </a:r>
            <a:r>
              <a:rPr kumimoji="0" lang="ru-RU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«Студенты»</a:t>
            </a:r>
          </a:p>
          <a:p>
            <a:pPr marL="0" marR="0" lvl="0" indent="254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2800" b="1" i="0" u="none" strike="noStrike" cap="none" normalizeH="0" baseline="0" dirty="0" smtClean="0">
              <a:ln>
                <a:noFill/>
              </a:ln>
              <a:solidFill>
                <a:srgbClr val="392997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CREATE TRIGGER </a:t>
            </a:r>
            <a:r>
              <a:rPr kumimoji="0" lang="ru-RU" altLang="ko-KR" sz="28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Удаление</a:t>
            </a: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 </a:t>
            </a:r>
            <a:r>
              <a:rPr kumimoji="0" lang="ru-RU" altLang="ko-KR" sz="28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Студенты</a:t>
            </a: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FOR AFTER </a:t>
            </a:r>
            <a:r>
              <a:rPr kumimoji="0" lang="ru-RU" altLang="ko-KR" sz="28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DELETE</a:t>
            </a:r>
            <a:r>
              <a:rPr kumimoji="0" lang="ru-RU" altLang="ko-KR" sz="28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 PRINT '</a:t>
            </a:r>
            <a:r>
              <a:rPr kumimoji="0" lang="ru-RU" altLang="ko-KR" sz="28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Запись удалена</a:t>
            </a:r>
            <a:r>
              <a:rPr kumimoji="0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'    </a:t>
            </a:r>
            <a:endParaRPr kumimoji="0" lang="ru-RU" altLang="ko-K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214546" y="1357298"/>
            <a:ext cx="6500858" cy="485778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7.1 Файл базы данных и таблицы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7.2 Триггеры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7.3 Запросы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7.4 Встроенные функции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7.5 Хранимая процедура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7.6 Пользовательские функции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План лекции</a:t>
            </a:r>
            <a:endParaRPr lang="ru-RU" sz="4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2</a:t>
            </a:fld>
            <a:endParaRPr kumimoji="0" lang="en-US"/>
          </a:p>
        </p:txBody>
      </p:sp>
      <p:sp>
        <p:nvSpPr>
          <p:cNvPr id="6" name="Стрелка вправо 5"/>
          <p:cNvSpPr/>
          <p:nvPr/>
        </p:nvSpPr>
        <p:spPr>
          <a:xfrm>
            <a:off x="500034" y="1500174"/>
            <a:ext cx="1571604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Примеры создания различных триггеров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0" y="1444294"/>
            <a:ext cx="3500430" cy="5127978"/>
          </a:xfrm>
        </p:spPr>
        <p:txBody>
          <a:bodyPr>
            <a:normAutofit/>
          </a:bodyPr>
          <a:lstStyle/>
          <a:p>
            <a:pPr marL="0" lvl="0" indent="109538">
              <a:buNone/>
            </a:pPr>
            <a:r>
              <a:rPr lang="ru-RU" altLang="ko-KR" sz="2000" dirty="0" smtClean="0">
                <a:solidFill>
                  <a:prstClr val="black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В данном примере вместо удаления студента из таблицы </a:t>
            </a:r>
            <a:r>
              <a:rPr lang="ru-RU" altLang="ko-KR" sz="2000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"Студенты"</a:t>
            </a:r>
            <a:r>
              <a:rPr lang="ru-RU" altLang="ko-KR" sz="2000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выполняется код между </a:t>
            </a:r>
            <a:r>
              <a:rPr lang="ru-RU" altLang="ko-KR" sz="2000" b="1" dirty="0" smtClean="0">
                <a:solidFill>
                  <a:srgbClr val="392997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BEGIN</a:t>
            </a:r>
            <a:r>
              <a:rPr lang="ru-RU" altLang="ko-KR" sz="2000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и </a:t>
            </a:r>
            <a:r>
              <a:rPr lang="ru-RU" altLang="ko-KR" sz="2000" b="1" dirty="0" smtClean="0">
                <a:solidFill>
                  <a:srgbClr val="392997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END</a:t>
            </a:r>
            <a:r>
              <a:rPr lang="ru-RU" altLang="ko-KR" sz="2000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Он состоит из двух команд </a:t>
            </a:r>
            <a:r>
              <a:rPr lang="ru-RU" altLang="ko-KR" sz="2000" b="1" dirty="0" smtClean="0">
                <a:solidFill>
                  <a:srgbClr val="392997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DELETE</a:t>
            </a:r>
            <a:r>
              <a:rPr lang="ru-RU" altLang="ko-KR" sz="2000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Первая команда удаляет все записи из таблицы </a:t>
            </a:r>
            <a:r>
              <a:rPr lang="ru-RU" altLang="ko-KR" sz="2000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"Оценки"</a:t>
            </a:r>
            <a:r>
              <a:rPr lang="ru-RU" altLang="ko-KR" sz="2000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, которые связаны с записями из таблицы </a:t>
            </a:r>
            <a:r>
              <a:rPr lang="ru-RU" altLang="ko-KR" sz="2000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"Студенты"</a:t>
            </a:r>
            <a:r>
              <a:rPr lang="ru-RU" altLang="ko-KR" sz="2000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То есть у которых </a:t>
            </a:r>
            <a:r>
              <a:rPr lang="ru-RU" altLang="ko-KR" sz="2000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Оценки.[Код студента]</a:t>
            </a:r>
            <a:r>
              <a:rPr lang="ru-RU" altLang="ko-KR" sz="2000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равен коду удаляемого студента. Затем из таблицы </a:t>
            </a:r>
            <a:r>
              <a:rPr lang="ru-RU" altLang="ko-KR" sz="2000" b="1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"Студенты"</a:t>
            </a:r>
            <a:r>
              <a:rPr lang="ru-RU" altLang="ko-KR" sz="2000" dirty="0" smtClean="0"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удаляется сам студент.</a:t>
            </a:r>
            <a:endParaRPr lang="en-US" sz="2000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3571868" y="1571612"/>
            <a:ext cx="5572132" cy="5000660"/>
          </a:xfrm>
        </p:spPr>
        <p:txBody>
          <a:bodyPr>
            <a:normAutofit fontScale="92500"/>
          </a:bodyPr>
          <a:lstStyle/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CREATE TRIGGER </a:t>
            </a:r>
            <a:r>
              <a:rPr lang="ru-RU" altLang="ko-KR" b="1" dirty="0" err="1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УдалениеСтудента</a:t>
            </a:r>
            <a:endParaRPr lang="ru-RU" altLang="ko-KR" b="1" dirty="0" smtClean="0">
              <a:solidFill>
                <a:srgbClr val="392997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 Студенты</a:t>
            </a: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INSTEAD OF DELETE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BEGIN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DELETE 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Оценки</a:t>
            </a: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FROM deleted</a:t>
            </a:r>
            <a:endParaRPr lang="ru-RU" altLang="ko-KR" b="1" dirty="0" smtClean="0">
              <a:solidFill>
                <a:srgbClr val="392997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WHERE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deleted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.[Код студента]</a:t>
            </a:r>
            <a:r>
              <a:rPr lang="ru-RU" altLang="ko-KR" b="1" dirty="0" err="1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=Оценки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.[Код студента]</a:t>
            </a: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DELETE 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Студенты</a:t>
            </a: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FROM deleted</a:t>
            </a:r>
            <a:endParaRPr lang="ru-RU" altLang="ko-KR" b="1" dirty="0" smtClean="0">
              <a:solidFill>
                <a:srgbClr val="392997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WHERE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deleted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.[Код студента]</a:t>
            </a:r>
            <a:r>
              <a:rPr lang="ru-RU" altLang="ko-KR" b="1" dirty="0" err="1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=Студенты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.[Код студента]</a:t>
            </a: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END    </a:t>
            </a:r>
            <a:endParaRPr lang="ru-RU" altLang="ko-KR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20</a:t>
            </a:fld>
            <a:endParaRPr kumimoji="0"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214546" y="1357298"/>
            <a:ext cx="6500858" cy="485778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7.1 Файл базы данных и таблицы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7.2 Триггеры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7.3 Запросы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7.4 Встроенные функции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7.5 Хранимая процедура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7.6 Пользовательские функции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План лекции</a:t>
            </a:r>
            <a:endParaRPr lang="ru-RU" sz="4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21</a:t>
            </a:fld>
            <a:endParaRPr kumimoji="0" lang="en-US"/>
          </a:p>
        </p:txBody>
      </p:sp>
      <p:sp>
        <p:nvSpPr>
          <p:cNvPr id="6" name="Стрелка вправо 5"/>
          <p:cNvSpPr/>
          <p:nvPr/>
        </p:nvSpPr>
        <p:spPr>
          <a:xfrm>
            <a:off x="500034" y="2500306"/>
            <a:ext cx="1571604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chemeClr val="accent1"/>
                </a:solidFill>
              </a:rPr>
              <a:t>Создание запроса</a:t>
            </a:r>
            <a:endParaRPr lang="en-US" i="1" dirty="0">
              <a:solidFill>
                <a:schemeClr val="accent1"/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quarter" idx="2"/>
          </p:nvPr>
        </p:nvSpPr>
        <p:spPr>
          <a:xfrm>
            <a:off x="500034" y="1444294"/>
            <a:ext cx="8215370" cy="5127978"/>
          </a:xfrm>
        </p:spPr>
        <p:txBody>
          <a:bodyPr>
            <a:normAutofit/>
          </a:bodyPr>
          <a:lstStyle/>
          <a:p>
            <a:pPr marL="0" lvl="0" indent="109538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SELECT [ALL|DISTINCT]</a:t>
            </a:r>
          </a:p>
          <a:p>
            <a:pPr marL="0" lvl="0" indent="109538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[TOP|PERCENT n]</a:t>
            </a:r>
          </a:p>
          <a:p>
            <a:pPr marL="0" lvl="0" indent="109538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</a:t>
            </a: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Список полей&gt;</a:t>
            </a:r>
          </a:p>
          <a:p>
            <a:pPr marL="0" lvl="0" indent="109538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</a:t>
            </a:r>
            <a:r>
              <a:rPr lang="en-US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INTO &lt;</a:t>
            </a: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Имя новой таблицы&gt;]</a:t>
            </a:r>
          </a:p>
          <a:p>
            <a:pPr marL="0" lvl="0" indent="109538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</a:t>
            </a:r>
            <a:r>
              <a:rPr lang="en-US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FROM  &lt;</a:t>
            </a: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Имя таблицы &gt;]</a:t>
            </a:r>
          </a:p>
          <a:p>
            <a:pPr marL="0" lvl="0" indent="109538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</a:t>
            </a:r>
            <a:r>
              <a:rPr lang="en-US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WHERE &lt;</a:t>
            </a: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Условие&gt;]</a:t>
            </a:r>
          </a:p>
          <a:p>
            <a:pPr marL="0" lvl="0" indent="109538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</a:t>
            </a:r>
            <a:r>
              <a:rPr lang="en-US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GROUP BY &lt;</a:t>
            </a: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Поле&gt;]</a:t>
            </a:r>
          </a:p>
          <a:p>
            <a:pPr marL="0" lvl="0" indent="109538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</a:t>
            </a:r>
            <a:r>
              <a:rPr lang="en-US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ORDER BY &lt;</a:t>
            </a: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Поле &gt; [</a:t>
            </a:r>
            <a:r>
              <a:rPr lang="en-US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ASC|DESC]]</a:t>
            </a:r>
          </a:p>
          <a:p>
            <a:pPr marL="0" lvl="0" indent="109538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[COMPUTE AVG|COUNT|MAX|MIN|SUM</a:t>
            </a:r>
            <a:endParaRPr lang="ru-RU" sz="3200" b="1" dirty="0" smtClean="0">
              <a:solidFill>
                <a:srgbClr val="392997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109538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(&lt;</a:t>
            </a:r>
            <a:r>
              <a:rPr lang="ru-RU" sz="32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Выражение&gt;)]</a:t>
            </a:r>
          </a:p>
          <a:p>
            <a:pPr marL="0" indent="109538">
              <a:buNone/>
            </a:pPr>
            <a:endParaRPr lang="en-US" sz="3200" dirty="0">
              <a:solidFill>
                <a:srgbClr val="392997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22</a:t>
            </a:fld>
            <a:endParaRPr kumimoji="0"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23</a:t>
            </a:fld>
            <a:endParaRPr kumimoji="0" lang="en-US"/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57158" y="2658"/>
            <a:ext cx="8786842" cy="681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Параметры </a:t>
            </a:r>
            <a:r>
              <a:rPr kumimoji="0" lang="ru-RU" altLang="ko-KR" sz="22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  <a:t>ALL|DISTINCT</a:t>
            </a:r>
            <a:r>
              <a:rPr kumimoji="0" lang="ru-RU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показывают, какие записи обрабатываются: </a:t>
            </a:r>
            <a:r>
              <a:rPr kumimoji="0" lang="ru-RU" altLang="ko-KR" sz="22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  <a:t>ALL</a:t>
            </a:r>
            <a:r>
              <a:rPr kumimoji="0" lang="ru-RU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обрабатывает все записи, </a:t>
            </a:r>
            <a:r>
              <a:rPr kumimoji="0" lang="ru-RU" altLang="ko-KR" sz="22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  <a:t>DISTINCT</a:t>
            </a:r>
            <a:r>
              <a:rPr kumimoji="0" lang="ru-RU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только уникальные, удаляются повторения записей.</a:t>
            </a: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ko-KR" sz="22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  <a:t>TOP </a:t>
            </a:r>
            <a:r>
              <a:rPr kumimoji="0" lang="ru-RU" altLang="ko-KR" sz="22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  <a:t>n</a:t>
            </a:r>
            <a:r>
              <a:rPr kumimoji="0" lang="ru-RU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определяет какое количество записей обрабатывают, если указан </a:t>
            </a:r>
            <a:r>
              <a:rPr kumimoji="0" lang="ru-RU" altLang="ko-KR" sz="22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  <a:t>PERCENT</a:t>
            </a:r>
            <a:r>
              <a:rPr kumimoji="0" lang="ru-RU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, то </a:t>
            </a:r>
            <a:r>
              <a:rPr kumimoji="0" lang="ru-RU" altLang="ko-KR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n</a:t>
            </a:r>
            <a:r>
              <a:rPr kumimoji="0" lang="ru-RU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указывает процент от общего числа записей. </a:t>
            </a:r>
            <a:r>
              <a:rPr kumimoji="0" lang="ru-RU" altLang="ko-KR" sz="22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  <a:t>&lt;Список полей&gt;</a:t>
            </a:r>
            <a:r>
              <a:rPr kumimoji="0" lang="ru-RU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- здесь указываются отображаемые поля из таблиц через запятую.</a:t>
            </a: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Раздел </a:t>
            </a:r>
            <a:r>
              <a:rPr kumimoji="0" lang="ru-RU" altLang="ko-KR" sz="22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  <a:t>INTO</a:t>
            </a:r>
            <a:r>
              <a:rPr kumimoji="0" lang="ru-RU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Если присутствует этот раздел, то на основе результатов запроса создается новая таблица. Параметр INTO это имя новой таблицы.</a:t>
            </a: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Раздел </a:t>
            </a:r>
            <a:r>
              <a:rPr kumimoji="0" lang="ru-RU" altLang="ko-KR" sz="22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  <a:t>FROM</a:t>
            </a:r>
            <a:r>
              <a:rPr kumimoji="0" lang="ru-RU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. Здесь указываются таблицы и запросы, через запятую, которые участвуют в новом запросе.</a:t>
            </a: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Раздел </a:t>
            </a:r>
            <a:r>
              <a:rPr kumimoji="0" lang="ru-RU" altLang="ko-KR" sz="22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  <a:t>WHERE</a:t>
            </a:r>
            <a:r>
              <a:rPr kumimoji="0" lang="ru-RU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используют для создания простых запросов, в этом случае в качестве условия указываем связываемые поля, либо этот раздел используют для создания фильтров, здесь указывают условия отбора. </a:t>
            </a: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ko-KR" sz="22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  <a:t>GROUP BY</a:t>
            </a:r>
            <a:r>
              <a:rPr kumimoji="0" lang="ru-RU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- определяет поле для группировки записей в запросе.</a:t>
            </a: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ko-KR" sz="22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  <a:t>ORDER BY</a:t>
            </a:r>
            <a:r>
              <a:rPr kumimoji="0" lang="ru-RU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- определяет поле для сортировки записей в запросе. </a:t>
            </a:r>
          </a:p>
          <a:p>
            <a:pPr marL="0" marR="0" lvl="0" indent="254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ko-KR" sz="22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Courier New" pitchFamily="49" charset="0"/>
                <a:ea typeface="Batang" pitchFamily="18" charset="-127"/>
                <a:cs typeface="Courier New" pitchFamily="49" charset="0"/>
              </a:rPr>
              <a:t>COMPUTE</a:t>
            </a:r>
            <a:r>
              <a:rPr kumimoji="0" lang="ru-RU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 позволяет в конце результатов выполнения запроса вывести некоторые итоговые вычисления по запросу. </a:t>
            </a:r>
            <a:endParaRPr kumimoji="0" lang="ru-RU" altLang="ko-K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i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Примеры создания запросов</a:t>
            </a:r>
            <a:endParaRPr lang="en-US" i="1" dirty="0">
              <a:solidFill>
                <a:srgbClr val="39299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285720" y="1444294"/>
            <a:ext cx="8572560" cy="1913268"/>
          </a:xfrm>
        </p:spPr>
        <p:txBody>
          <a:bodyPr>
            <a:noAutofit/>
          </a:bodyPr>
          <a:lstStyle/>
          <a:p>
            <a:pPr marL="0" lvl="0" indent="10953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Данный запрос связывает две таблицы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Сотрудники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Должности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 полям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При своем выполнении он отображает первые 20 процентов сотрудников из обеих таблиц. Из таблицы сотрудники отображаются все поля, а из таблицы Должности только поле должность. В конце результатов выводится количество отображенных сотрудников.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28596" y="3857628"/>
            <a:ext cx="7715304" cy="2643206"/>
          </a:xfrm>
        </p:spPr>
        <p:txBody>
          <a:bodyPr>
            <a:normAutofit/>
          </a:bodyPr>
          <a:lstStyle/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sz="28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SELECT TOP 20 PERCENT *.C</a:t>
            </a:r>
            <a:r>
              <a:rPr lang="ru-RU" altLang="ko-KR" sz="2800" b="1" dirty="0" err="1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отрудники</a:t>
            </a:r>
            <a:r>
              <a:rPr lang="ru-RU" altLang="ko-KR" sz="28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altLang="ko-KR" sz="2800" b="1" dirty="0" err="1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Должность.Должности</a:t>
            </a:r>
            <a:endParaRPr lang="ru-RU" altLang="ko-KR" sz="2800" b="1" dirty="0" smtClean="0">
              <a:solidFill>
                <a:srgbClr val="392997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sz="28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FROM </a:t>
            </a:r>
            <a:r>
              <a:rPr lang="ru-RU" altLang="ko-KR" sz="28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Сотрудники, Должности</a:t>
            </a: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sz="28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WHERE </a:t>
            </a:r>
            <a:r>
              <a:rPr lang="ru-RU" altLang="ko-KR" sz="2800" b="1" dirty="0" err="1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Код.Сотрудники</a:t>
            </a:r>
            <a:r>
              <a:rPr lang="ru-RU" altLang="ko-KR" sz="28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lang="ru-RU" altLang="ko-KR" sz="2800" b="1" dirty="0" err="1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Код.Должности</a:t>
            </a:r>
            <a:endParaRPr lang="ru-RU" altLang="ko-KR" sz="2800" b="1" dirty="0" smtClean="0">
              <a:solidFill>
                <a:srgbClr val="392997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sz="28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COMPUTE COUNT (</a:t>
            </a:r>
            <a:r>
              <a:rPr lang="ru-RU" altLang="ko-KR" sz="2800" b="1" dirty="0" err="1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ФИО.Сотрудники</a:t>
            </a:r>
            <a:r>
              <a:rPr lang="ru-RU" altLang="ko-KR" sz="28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24</a:t>
            </a:fld>
            <a:endParaRPr kumimoji="0"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Примеры создания запросов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375136" y="1214422"/>
            <a:ext cx="8572560" cy="2484772"/>
          </a:xfrm>
        </p:spPr>
        <p:txBody>
          <a:bodyPr>
            <a:noAutofit/>
          </a:bodyPr>
          <a:lstStyle/>
          <a:p>
            <a:pPr marL="0" lvl="0" indent="10953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Данный запрос из таблицы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Операции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выводит все записи, значение поля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Месяц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которых равняется "Май". Данные в результате группируются по полю операция и сортируются по сумме операции. В конце результатов запроса отображается общая сумма отобранных операций за май. Результаты данного запроса сохраняются в таблице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"Сделки за май"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642910" y="3786190"/>
            <a:ext cx="7500990" cy="2714644"/>
          </a:xfrm>
        </p:spPr>
        <p:txBody>
          <a:bodyPr>
            <a:normAutofit/>
          </a:bodyPr>
          <a:lstStyle/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SELECT ALL 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Операция, Сумма</a:t>
            </a: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INTO [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Сделки за Май]</a:t>
            </a: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FROM 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Операции</a:t>
            </a: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WHERE 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Месяц = 'Май'</a:t>
            </a: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GROUP BY 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Операция</a:t>
            </a: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ORDER BY 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Сумма</a:t>
            </a:r>
          </a:p>
          <a:p>
            <a:pPr marL="0" lvl="0" indent="2540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COMPUTE SUM (</a:t>
            </a:r>
            <a:r>
              <a:rPr lang="ru-RU" altLang="ko-KR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Сумма)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25</a:t>
            </a:fld>
            <a:endParaRPr kumimoji="0"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214546" y="1357298"/>
            <a:ext cx="6500858" cy="485778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7.1 Файл базы данных и таблицы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7.2 Триггеры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7.3 Запросы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7.4 Встроенные функции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7.5 Хранимая процедура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7.6 Пользовательские функции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План лекции</a:t>
            </a:r>
            <a:endParaRPr lang="ru-RU" sz="4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26</a:t>
            </a:fld>
            <a:endParaRPr kumimoji="0" lang="en-US"/>
          </a:p>
        </p:txBody>
      </p:sp>
      <p:sp>
        <p:nvSpPr>
          <p:cNvPr id="6" name="Стрелка вправо 5"/>
          <p:cNvSpPr/>
          <p:nvPr/>
        </p:nvSpPr>
        <p:spPr>
          <a:xfrm>
            <a:off x="571472" y="3143248"/>
            <a:ext cx="1571604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28596" y="1643050"/>
            <a:ext cx="8258204" cy="4364241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SQL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Server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существуют следующие встроенные функции, разбитые на группы: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Математические функции	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Строковые функции	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 Функции дат	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Системные функции	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 Агрегатные функции	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27</a:t>
            </a:fld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368412"/>
          </a:xfrm>
        </p:spPr>
        <p:txBody>
          <a:bodyPr>
            <a:normAutofit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Встроенные функции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28</a:t>
            </a:fld>
            <a:endParaRPr kumimoji="0" lang="en-US"/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85720" y="978427"/>
            <a:ext cx="8858280" cy="597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ABS (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numeric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модуль числа;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ACOS/ASIN/ATAN (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Float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арккосинус, арксинус, арктангенс в радианах;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COS/SIN/TAN/COT (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Float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косинус, синус, тангенс, котангенс;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CEILING (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Numeric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наименьшее целое, большее или равное параметру в скобках;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DEGREES (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Numeric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преобразует радианы в градусы;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EXP(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Float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экспонента,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b="0" i="0" u="none" strike="noStrike" cap="none" normalizeH="0" baseline="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FLOOR(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Numeric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наибольшее целое меньшее или равное выражению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numeric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LOG(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Float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натуральный логарифм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LOG10(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Float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десятичный логарифм log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PI ()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число пи;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POWER (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Numeric,y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возводит выражение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Numeric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степень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RADIANS (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Numeric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преобразует градусы в радианы;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RAND ()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генерирует случайное число типа данных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Float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расположенное между нулем и единицей;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ROUND (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Numeric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Длина)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округляет выражение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Numeric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заданной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Длины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(количество знаков после запятой);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SIGN (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Numeric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знак числа +/- или ноль;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SQUARE (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Float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вычисляет квадрат числа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Float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SQRT (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Float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вычисляет квадратный корень числа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Float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742950" marR="0" lvl="0" indent="-742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arenR"/>
              <a:tabLst/>
            </a:pP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Заголовок 7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368412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Математические функции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29</a:t>
            </a:fld>
            <a:endParaRPr kumimoji="0" lang="en-US"/>
          </a:p>
        </p:txBody>
      </p:sp>
      <p:sp>
        <p:nvSpPr>
          <p:cNvPr id="12" name="Заголовок 7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725470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Строковые функции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357158" y="1258045"/>
            <a:ext cx="8286808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'Строка1'+ 'Строка2'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присоединяет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Строку1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Строке2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ASCII(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возвращает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ASCII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код с самого левого символа выражения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символ соответствующий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ASCII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коду в выражении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CHARINDEX(Образец, Выражение)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позицию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Образца выражения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то есть где находится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Образец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Выражении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DIFFERENCE(Выражение1, Выражение2)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сравнивает два выражения, выводит числа от 0 до 4: 0 - выражения абсолютно различны; 4 - выражения абсолютно идентичны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LEFT(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из строки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символов слева;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RIGHT(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из строки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символов справа;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LTRIM(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удаляет из строки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пробелы слева;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RTRIM(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удаляет из строки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пробелы справа;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WCHAR(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выражение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формате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Unicode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Создания нового файла данных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285720" y="5857892"/>
            <a:ext cx="4040188" cy="762000"/>
          </a:xfrm>
        </p:spPr>
        <p:txBody>
          <a:bodyPr/>
          <a:lstStyle/>
          <a:p>
            <a:r>
              <a:rPr lang="ru-RU" dirty="0" smtClean="0"/>
              <a:t>Синтаксис команды</a:t>
            </a:r>
            <a:endParaRPr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>
          <a:xfrm>
            <a:off x="4714876" y="5843604"/>
            <a:ext cx="4041775" cy="762000"/>
          </a:xfrm>
        </p:spPr>
        <p:txBody>
          <a:bodyPr/>
          <a:lstStyle/>
          <a:p>
            <a:r>
              <a:rPr lang="ru-RU" dirty="0" smtClean="0"/>
              <a:t>Параметры команды</a:t>
            </a:r>
            <a:endParaRPr lang="en-US" dirty="0"/>
          </a:p>
        </p:txBody>
      </p:sp>
      <p:sp>
        <p:nvSpPr>
          <p:cNvPr id="2" name="Содержимое 1"/>
          <p:cNvSpPr>
            <a:spLocks noGrp="1"/>
          </p:cNvSpPr>
          <p:nvPr>
            <p:ph sz="quarter" idx="2"/>
          </p:nvPr>
        </p:nvSpPr>
        <p:spPr>
          <a:xfrm>
            <a:off x="0" y="1428736"/>
            <a:ext cx="4497388" cy="410019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CREATE DATABASE &lt;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Имя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БД&gt;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(Name=&lt;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Логическое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имя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&gt;, </a:t>
            </a:r>
          </a:p>
          <a:p>
            <a:pPr>
              <a:buNone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FileName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=&lt;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Имя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файла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[Size=&lt;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Нач.размер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&gt;,]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Maxsize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=&lt;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Макс.размер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&gt;,]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FileGrowth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=&lt;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Шаг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&gt;])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[LOG ON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(Name=&lt;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Логическое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имя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&gt;, </a:t>
            </a:r>
          </a:p>
          <a:p>
            <a:pPr>
              <a:buNone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FileName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=&lt;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Имя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файла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[Size=&lt;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Нач.размер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&gt;,]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Maxsize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=&lt;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Макс.размер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&gt;,]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FileGrowth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=&lt;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Шаг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&gt;])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498975" cy="3941763"/>
          </a:xfrm>
        </p:spPr>
        <p:txBody>
          <a:bodyPr>
            <a:noAutofit/>
          </a:bodyPr>
          <a:lstStyle/>
          <a:p>
            <a:pPr marL="0" lvl="0" indent="0" eaLnBrk="0" fontAlgn="base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0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Имя БД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имя создаваемой БД</a:t>
            </a:r>
            <a:endParaRPr lang="ru-RU" sz="28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0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Логическое имя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определяет логическое имя файла данных БД, по которому происходит обращение к файлу данных.</a:t>
            </a:r>
            <a:endParaRPr lang="ru-RU" sz="28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0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Имя файла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определяет полный путь к файлу данных.</a:t>
            </a:r>
            <a:endParaRPr lang="ru-RU" sz="28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000" b="1" dirty="0" err="1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Нач.размер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начальный размер файла данных в Мб.</a:t>
            </a:r>
            <a:endParaRPr lang="ru-RU" sz="28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0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Макс.размер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максимальный размер файла данных в Мб.</a:t>
            </a:r>
            <a:endParaRPr lang="ru-RU" sz="28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000" b="1" dirty="0" smtClean="0">
                <a:solidFill>
                  <a:srgbClr val="392997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Шаг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шаг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увеличения файла данных, либо в Мб либо в %.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3</a:t>
            </a:fld>
            <a:endParaRPr kumimoji="0"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30</a:t>
            </a:fld>
            <a:endParaRPr kumimoji="0" lang="en-US"/>
          </a:p>
        </p:txBody>
      </p:sp>
      <p:sp>
        <p:nvSpPr>
          <p:cNvPr id="12" name="Заголовок 7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582594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Строковые функции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285720" y="1140958"/>
            <a:ext cx="835824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 startAt="11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REPLACE(Строка1, Строка2, Строка3)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меняет в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Строке1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все элементы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Строка2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элементы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Строка3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 startAt="11"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REPLICATE(Char,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повторяет строку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 startAt="11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REVERSE(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Сhar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производит инверсию строки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то есть располагает символы в обратном порядке;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 startAt="11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SPACE(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пробелов;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 startAt="11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STR(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Float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переводит число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Float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строку;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 startAt="11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STUFF(Выражение1, Начало, Длина, Выражение2)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удаляет из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Выражения1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начиная с позиции символа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Начало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количество символов равное параметру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Длина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вместо них подставляет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Выражение2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 startAt="11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SUBSTRING(Выражение, Начало, Длина)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из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Выражения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выводится строка заданной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Длины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начиная с позиции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Начало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 startAt="11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UNICODE(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код в формате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Unicode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первого символа в строке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 startAt="11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LOWER(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переводит строку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маленькие буквы;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280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+mj-lt"/>
              <a:buAutoNum type="arabicParenR" startAt="11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UPPER(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переводит строку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заглавные буквы.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31</a:t>
            </a:fld>
            <a:endParaRPr kumimoji="0" lang="en-US"/>
          </a:p>
        </p:txBody>
      </p:sp>
      <p:sp>
        <p:nvSpPr>
          <p:cNvPr id="12" name="Заголовок 7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582594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Функции дат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357158" y="951191"/>
            <a:ext cx="828680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DATEADD(часть, число,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date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добавляет к дате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date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часть даты увеличенное на число;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DATEDIFF(часть, date1, date2)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количество частей даты между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date1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date2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DATENAME(часть,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date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символьное значение частей даты к заданной дате (название дней недели);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DATEPART(часть,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date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числовое значение части даты из заданной даты (номер месяца);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DAY(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date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количество дней в заданной дате;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MONTH (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date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количество месяцев в заданной дате;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YEAR(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date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количество лет в заданной дате;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GETDATE()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текущую дату установленную на компьютере;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32</a:t>
            </a:fld>
            <a:endParaRPr kumimoji="0" lang="en-US"/>
          </a:p>
        </p:txBody>
      </p:sp>
      <p:sp>
        <p:nvSpPr>
          <p:cNvPr id="12" name="Заголовок 7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582594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Системные функции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357158" y="1204542"/>
            <a:ext cx="835824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COL_LENGTH(таблица, поле)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ширину поля;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DATALENGTH(выражение)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длину выражения;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GETANSINULL(имя БД)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допустимо или недопустимо использовать в БД значение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NULL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IDENT_INCR(таблица)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шаг увеличения поля счетчика в таблице;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IDENT_SEED(таблица)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начальное значение счетчиков в таблице;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ISDATE(выражение)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единицу, если выражение является датой и ноль, если не является;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ISNUMERIC(выражение)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единицу, если выражение является числовым и ноль, если не числовым;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NULIFF(выражение1, выражение2)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NULL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если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выражение1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равно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выражению 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33</a:t>
            </a:fld>
            <a:endParaRPr kumimoji="0" lang="en-US"/>
          </a:p>
        </p:txBody>
      </p:sp>
      <p:sp>
        <p:nvSpPr>
          <p:cNvPr id="12" name="Заголовок 7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582594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Агрегатные функции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285720" y="1089689"/>
            <a:ext cx="835824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AVG(поле)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среднее значение поля;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COUNT(*)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количество записей в таблице;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COUNT(поле)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количество всех значений поля;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MAX(поле)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максимальное значение поля;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MIN(поле)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минимальное значение поля;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STDEV(поле)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среднеквадратичное отклонение всех значений поля;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STDEVP(поле)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среднеквадратичное отклонение различных значений поля;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SUM(поле)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суммирует все значения поля;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TOP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[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Percent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]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первых записей из таблицы, либо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n%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записей из таблицы;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VAR(поле)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дисперсию всех значений поля;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VARP(поле)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выводит дисперсию всех различных значений поля.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214546" y="1357298"/>
            <a:ext cx="6500858" cy="485778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7.1 Файл базы данных и таблицы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7.2 Триггеры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7.3 Запросы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7.4 Встроенные функции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7.5 Хранимая процедура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7.6 Пользовательские функции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План лекции</a:t>
            </a:r>
            <a:endParaRPr lang="ru-RU" sz="4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34</a:t>
            </a:fld>
            <a:endParaRPr kumimoji="0" lang="en-US"/>
          </a:p>
        </p:txBody>
      </p:sp>
      <p:sp>
        <p:nvSpPr>
          <p:cNvPr id="6" name="Стрелка вправо 5"/>
          <p:cNvSpPr/>
          <p:nvPr/>
        </p:nvSpPr>
        <p:spPr>
          <a:xfrm>
            <a:off x="500034" y="3714752"/>
            <a:ext cx="1571604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35</a:t>
            </a:fld>
            <a:endParaRPr kumimoji="0"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Создание хранимой процедуры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214282" y="1186189"/>
            <a:ext cx="857256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Синтаксис команды: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CREATE PROCEDURE &lt;Имя процедуры&gt;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[@&lt;Параметр1&gt; &lt;Тип1&gt;[=&lt;Значение1&gt;],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@&lt;Параметр2&gt; &lt;Тип2&gt;[=&lt;Значение2&gt;], …]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[WITH ENCRYPTION]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 &lt;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Команды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SQL&gt;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Здесь: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Имя процедуры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имя создаваемой хранимой процедуры.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Параметр1, Параметр2, …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параметры передаваемые в процедуру.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Значение1, Значение2, …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значения параметров по умолчанию.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Тип1, Тип2, …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типы данных параметров.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WITH ENCRYPTION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включает шифрование данных.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Команды SQL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SQL запрос, который выполняется при запуске процедур.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36</a:t>
            </a:fld>
            <a:endParaRPr kumimoji="0"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Вызов хранимой процедуры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285720" y="1541964"/>
            <a:ext cx="864399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Чтобы посмотреть информацию о хранимой процедуре необходимо выполнить команду: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EXEC SP_HELPTEXT &lt;Имя процедуры&gt;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Хранимые процедуры могут быть запущены следующей командой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EXEC &lt;Имя процедуры&gt; [&lt;Параметр1&gt;, &lt;Параметр2&gt;, …]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Здесь: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&lt;Имя процедуры&gt;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имя выполняемой процедуры.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Параметр1, Параметр2, …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значение параметров.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37</a:t>
            </a:fld>
            <a:endParaRPr kumimoji="0"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Пример хранимой процедуры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285720" y="1099331"/>
            <a:ext cx="8429684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Создание хранимой процедуры, который выводит имя студентов, у которых средний балл больше заданной величины: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CREATE PROCEDURE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СрБАЛЛ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@X Real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SELECT *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FROM Студенты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WHERE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(Оценка1+ Оценка2+ Оценка3)/3&gt;@X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Команда вызова приведенной выше процедуры выглядит следующим образом: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EXEC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СрБАЛЛ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9299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Команда выводит всех студентов, у которых средний балл больше 4.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214546" y="1357298"/>
            <a:ext cx="6500858" cy="485778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7.1 Файл базы данных и таблицы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7.2 Триггеры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7.3 Запросы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7.4 Встроенные функции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7.5 Хранимая процедура</a:t>
            </a:r>
          </a:p>
          <a:p>
            <a:pPr>
              <a:spcBef>
                <a:spcPts val="120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7.6 Пользовательские функции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План лекции</a:t>
            </a:r>
            <a:endParaRPr lang="ru-RU" sz="4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38</a:t>
            </a:fld>
            <a:endParaRPr kumimoji="0" lang="en-US"/>
          </a:p>
        </p:txBody>
      </p:sp>
      <p:sp>
        <p:nvSpPr>
          <p:cNvPr id="6" name="Стрелка вправо 5"/>
          <p:cNvSpPr/>
          <p:nvPr/>
        </p:nvSpPr>
        <p:spPr>
          <a:xfrm>
            <a:off x="571472" y="4286256"/>
            <a:ext cx="1571604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Все пользовательские функции делятся на 2 вида: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Скалярные функции -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функции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которые возвращают число или текст, то есть одно или несколько значений;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Табличные функции -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функции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которые выводят результат в виде таблицы.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39</a:t>
            </a:fld>
            <a:endParaRPr kumimoji="0"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Виды пользовательских функций 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3050"/>
            <a:ext cx="9144000" cy="65562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Пример создания нового файла данных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2"/>
          </p:nvPr>
        </p:nvSpPr>
        <p:spPr>
          <a:xfrm>
            <a:off x="214282" y="1071546"/>
            <a:ext cx="3929090" cy="5786454"/>
          </a:xfrm>
        </p:spPr>
        <p:txBody>
          <a:bodyPr>
            <a:normAutofit fontScale="92500" lnSpcReduction="10000"/>
          </a:bodyPr>
          <a:lstStyle/>
          <a:p>
            <a:pPr marL="3175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Создать БД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Students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расположенную в файле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"D:\Students.mdf"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имеющую начальный размер файла данных 1мб., максимальный размер файла данных 100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и шаг увеличения файла данных равный 1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Файл журнала транзакций данной БД имеет имя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StudentsLog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расположен в файле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"D:\Students.ldf"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Данный файл имеет начальный размер равный 1мб., максимальный размер равный 100мб. и шаг увеличения равный 1мб.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>
          <a:xfrm>
            <a:off x="4571999" y="1071546"/>
            <a:ext cx="4114801" cy="56592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CREATE DATABASE Students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(Name = Students,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FileName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'D:\Students.mdf',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Size = 1Mb,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Maxsize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100Mb,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FileGrowth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1Mb)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LOG ON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(Name =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StudentsLog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FileName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'D:\Students.ldf',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Size = 1Mb,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Maxsize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100Mb,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FileGrowth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1Mb)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4</a:t>
            </a:fld>
            <a:endParaRPr kumimoji="0"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Номер слайда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6BE150B-9C74-455F-A731-35DC0C920D4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40</a:t>
            </a:fld>
            <a:endParaRPr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-63500" y="6350"/>
            <a:ext cx="914400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Создание пользовательской функции 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75" name="Rectangle 1"/>
          <p:cNvSpPr>
            <a:spLocks noChangeArrowheads="1"/>
          </p:cNvSpPr>
          <p:nvPr/>
        </p:nvSpPr>
        <p:spPr bwMode="auto">
          <a:xfrm>
            <a:off x="323850" y="1154113"/>
            <a:ext cx="849630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000">
                <a:solidFill>
                  <a:srgbClr val="000000"/>
                </a:solidFill>
                <a:latin typeface="Verdana" pitchFamily="34" charset="0"/>
                <a:ea typeface="Times New Roman" pitchFamily="18" charset="0"/>
                <a:cs typeface="Arial" charset="0"/>
              </a:rPr>
              <a:t>Для создания новой пользовательской функции используется команда </a:t>
            </a:r>
            <a:r>
              <a:rPr lang="ru-RU" sz="2000" b="1">
                <a:solidFill>
                  <a:srgbClr val="392997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CREATE FUNCTION</a:t>
            </a:r>
            <a:r>
              <a:rPr lang="ru-RU" sz="2000">
                <a:solidFill>
                  <a:srgbClr val="000000"/>
                </a:solidFill>
                <a:latin typeface="Verdana" pitchFamily="34" charset="0"/>
                <a:ea typeface="Times New Roman" pitchFamily="18" charset="0"/>
                <a:cs typeface="Arial" charset="0"/>
              </a:rPr>
              <a:t> имеющая следующий синтаксис:</a:t>
            </a:r>
            <a:endParaRPr lang="en-US" sz="2000">
              <a:ea typeface="Times New Roman" pitchFamily="18" charset="0"/>
              <a:cs typeface="Arial" charset="0"/>
            </a:endParaRPr>
          </a:p>
          <a:p>
            <a:pPr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sz="2000" b="1">
              <a:solidFill>
                <a:srgbClr val="392997"/>
              </a:solidFill>
              <a:latin typeface="Courier New" pitchFamily="49" charset="0"/>
              <a:cs typeface="Courier New" pitchFamily="49" charset="0"/>
            </a:endParaRPr>
          </a:p>
          <a:p>
            <a:pPr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000" b="1">
                <a:solidFill>
                  <a:srgbClr val="392997"/>
                </a:solidFill>
                <a:latin typeface="Courier New" pitchFamily="49" charset="0"/>
                <a:cs typeface="Times New Roman" pitchFamily="18" charset="0"/>
              </a:rPr>
              <a:t>CREATE FUNCTION &lt;</a:t>
            </a:r>
            <a:r>
              <a:rPr lang="ru-RU" sz="2000" b="1">
                <a:solidFill>
                  <a:srgbClr val="392997"/>
                </a:solidFill>
                <a:latin typeface="Courier New" pitchFamily="49" charset="0"/>
                <a:cs typeface="Times New Roman" pitchFamily="18" charset="0"/>
              </a:rPr>
              <a:t>Имя функции</a:t>
            </a:r>
            <a:r>
              <a:rPr lang="en-US" sz="2000" b="1">
                <a:solidFill>
                  <a:srgbClr val="392997"/>
                </a:solidFill>
                <a:latin typeface="Courier New" pitchFamily="49" charset="0"/>
                <a:cs typeface="Times New Roman" pitchFamily="18" charset="0"/>
              </a:rPr>
              <a:t>&gt;</a:t>
            </a:r>
            <a:endParaRPr lang="en-US" sz="2000">
              <a:cs typeface="Arial" charset="0"/>
            </a:endParaRPr>
          </a:p>
          <a:p>
            <a:pPr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000" b="1">
                <a:solidFill>
                  <a:srgbClr val="392997"/>
                </a:solidFill>
                <a:latin typeface="Courier New" pitchFamily="49" charset="0"/>
                <a:cs typeface="Times New Roman" pitchFamily="18" charset="0"/>
              </a:rPr>
              <a:t>([@&lt;Параметр1&gt; &lt;Тип1&gt;[=&lt;Значение1&gt;],</a:t>
            </a:r>
            <a:endParaRPr lang="en-US" sz="2000">
              <a:cs typeface="Arial" charset="0"/>
            </a:endParaRPr>
          </a:p>
          <a:p>
            <a:pPr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000" b="1">
                <a:solidFill>
                  <a:srgbClr val="392997"/>
                </a:solidFill>
                <a:latin typeface="Courier New" pitchFamily="49" charset="0"/>
                <a:cs typeface="Times New Roman" pitchFamily="18" charset="0"/>
              </a:rPr>
              <a:t> @&lt;Параметр2&gt; &lt;Тип2&gt;[=&lt;Значение2&gt;], . . .])</a:t>
            </a:r>
            <a:endParaRPr lang="en-US" sz="2000">
              <a:cs typeface="Arial" charset="0"/>
            </a:endParaRPr>
          </a:p>
          <a:p>
            <a:pPr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000" b="1">
                <a:solidFill>
                  <a:srgbClr val="392997"/>
                </a:solidFill>
                <a:latin typeface="Courier New" pitchFamily="49" charset="0"/>
                <a:cs typeface="Times New Roman" pitchFamily="18" charset="0"/>
              </a:rPr>
              <a:t>RETURNS &lt;</a:t>
            </a:r>
            <a:r>
              <a:rPr lang="ru-RU" sz="2000" b="1">
                <a:solidFill>
                  <a:srgbClr val="392997"/>
                </a:solidFill>
                <a:latin typeface="Courier New" pitchFamily="49" charset="0"/>
                <a:cs typeface="Times New Roman" pitchFamily="18" charset="0"/>
              </a:rPr>
              <a:t>Тип</a:t>
            </a:r>
            <a:r>
              <a:rPr lang="en-US" sz="2000" b="1">
                <a:solidFill>
                  <a:srgbClr val="392997"/>
                </a:solidFill>
                <a:latin typeface="Courier New" pitchFamily="49" charset="0"/>
                <a:cs typeface="Times New Roman" pitchFamily="18" charset="0"/>
              </a:rPr>
              <a:t>&gt;/TABLE</a:t>
            </a:r>
            <a:endParaRPr lang="en-US" sz="2000">
              <a:cs typeface="Arial" charset="0"/>
            </a:endParaRPr>
          </a:p>
          <a:p>
            <a:pPr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000" b="1">
                <a:solidFill>
                  <a:srgbClr val="392997"/>
                </a:solidFill>
                <a:latin typeface="Courier New" pitchFamily="49" charset="0"/>
                <a:cs typeface="Times New Roman" pitchFamily="18" charset="0"/>
              </a:rPr>
              <a:t>AS</a:t>
            </a:r>
            <a:endParaRPr lang="en-US" sz="2000">
              <a:cs typeface="Arial" charset="0"/>
            </a:endParaRPr>
          </a:p>
          <a:p>
            <a:pPr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000" b="1">
                <a:solidFill>
                  <a:srgbClr val="392997"/>
                </a:solidFill>
                <a:latin typeface="Courier New" pitchFamily="49" charset="0"/>
                <a:cs typeface="Times New Roman" pitchFamily="18" charset="0"/>
              </a:rPr>
              <a:t>RETURN([&lt;</a:t>
            </a:r>
            <a:r>
              <a:rPr lang="ru-RU" sz="2000" b="1">
                <a:solidFill>
                  <a:srgbClr val="392997"/>
                </a:solidFill>
                <a:latin typeface="Courier New" pitchFamily="49" charset="0"/>
                <a:cs typeface="Times New Roman" pitchFamily="18" charset="0"/>
              </a:rPr>
              <a:t>Команды</a:t>
            </a:r>
            <a:r>
              <a:rPr lang="en-US" sz="2000" b="1">
                <a:solidFill>
                  <a:srgbClr val="392997"/>
                </a:solidFill>
                <a:latin typeface="Courier New" pitchFamily="49" charset="0"/>
                <a:cs typeface="Times New Roman" pitchFamily="18" charset="0"/>
              </a:rPr>
              <a:t> SQL&gt;])</a:t>
            </a:r>
            <a:endParaRPr lang="en-US" sz="2000">
              <a:cs typeface="Arial" charset="0"/>
            </a:endParaRPr>
          </a:p>
          <a:p>
            <a:pPr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000" b="1">
                <a:solidFill>
                  <a:srgbClr val="392997"/>
                </a:solidFill>
                <a:latin typeface="Courier New" pitchFamily="49" charset="0"/>
                <a:cs typeface="Times New Roman" pitchFamily="18" charset="0"/>
              </a:rPr>
              <a:t>    </a:t>
            </a:r>
            <a:endParaRPr lang="en-US" sz="2000">
              <a:cs typeface="Arial" charset="0"/>
            </a:endParaRPr>
          </a:p>
          <a:p>
            <a:pPr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0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Здесь:</a:t>
            </a:r>
            <a:endParaRPr lang="en-US" sz="2000">
              <a:cs typeface="Arial" charset="0"/>
            </a:endParaRPr>
          </a:p>
          <a:p>
            <a:pPr eaLnBrk="0" hangingPunct="0"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000" b="1">
                <a:solidFill>
                  <a:srgbClr val="392997"/>
                </a:solidFill>
                <a:latin typeface="Courier New" pitchFamily="49" charset="0"/>
                <a:cs typeface="Times New Roman" pitchFamily="18" charset="0"/>
              </a:rPr>
              <a:t>Имя функции</a:t>
            </a:r>
            <a:r>
              <a:rPr lang="ru-RU" sz="20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 - имя создаваемой пользовательской функции.</a:t>
            </a:r>
            <a:endParaRPr lang="ru-RU" sz="2000">
              <a:solidFill>
                <a:srgbClr val="000000"/>
              </a:solidFill>
              <a:cs typeface="Times New Roman" pitchFamily="18" charset="0"/>
            </a:endParaRPr>
          </a:p>
          <a:p>
            <a:pPr eaLnBrk="0" hangingPunct="0"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000" b="1">
                <a:solidFill>
                  <a:srgbClr val="392997"/>
                </a:solidFill>
                <a:latin typeface="Courier New" pitchFamily="49" charset="0"/>
                <a:cs typeface="Times New Roman" pitchFamily="18" charset="0"/>
              </a:rPr>
              <a:t>Параметр1, Параметр2, . .</a:t>
            </a:r>
            <a:r>
              <a:rPr lang="ru-RU" sz="20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 - параметры передаваемые в функцию.</a:t>
            </a:r>
            <a:endParaRPr lang="ru-RU" sz="2000">
              <a:solidFill>
                <a:srgbClr val="000000"/>
              </a:solidFill>
              <a:cs typeface="Times New Roman" pitchFamily="18" charset="0"/>
            </a:endParaRPr>
          </a:p>
          <a:p>
            <a:pPr eaLnBrk="0" hangingPunct="0"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000" b="1">
                <a:solidFill>
                  <a:srgbClr val="392997"/>
                </a:solidFill>
                <a:latin typeface="Courier New" pitchFamily="49" charset="0"/>
                <a:cs typeface="Times New Roman" pitchFamily="18" charset="0"/>
              </a:rPr>
              <a:t>Значение1, Значение2, …</a:t>
            </a:r>
            <a:r>
              <a:rPr lang="ru-RU" sz="20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 - значения параметров по умолчанию.</a:t>
            </a:r>
            <a:endParaRPr lang="ru-RU" sz="2000">
              <a:solidFill>
                <a:srgbClr val="000000"/>
              </a:solidFill>
              <a:cs typeface="Times New Roman" pitchFamily="18" charset="0"/>
            </a:endParaRPr>
          </a:p>
          <a:p>
            <a:pPr eaLnBrk="0" hangingPunct="0"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000" b="1">
                <a:solidFill>
                  <a:srgbClr val="392997"/>
                </a:solidFill>
                <a:latin typeface="Courier New" pitchFamily="49" charset="0"/>
                <a:cs typeface="Times New Roman" pitchFamily="18" charset="0"/>
              </a:rPr>
              <a:t>Тип1, Тип2, . . .</a:t>
            </a:r>
            <a:r>
              <a:rPr lang="ru-RU" sz="20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 - типы данных параметров.</a:t>
            </a:r>
            <a:endParaRPr lang="en-US" sz="2000">
              <a:cs typeface="Arial" charset="0"/>
            </a:endParaRPr>
          </a:p>
          <a:p>
            <a:pPr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en-US" sz="2000">
              <a:cs typeface="Arial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Grp="1"/>
          </p:cNvSpPr>
          <p:nvPr>
            <p:ph type="title" idx="4294967295"/>
          </p:nvPr>
        </p:nvSpPr>
        <p:spPr bwMode="auto">
          <a:xfrm>
            <a:off x="0" y="0"/>
            <a:ext cx="8893175" cy="11430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3600" i="1" dirty="0" smtClean="0">
                <a:solidFill>
                  <a:schemeClr val="accent1"/>
                </a:solidFill>
                <a:effectLst/>
                <a:latin typeface="Times New Roman" pitchFamily="18" charset="0"/>
              </a:rPr>
              <a:t>Пример</a:t>
            </a:r>
            <a:br>
              <a:rPr lang="ru-RU" sz="3600" i="1" dirty="0" smtClean="0">
                <a:solidFill>
                  <a:schemeClr val="accent1"/>
                </a:solidFill>
                <a:effectLst/>
                <a:latin typeface="Times New Roman" pitchFamily="18" charset="0"/>
              </a:rPr>
            </a:br>
            <a:r>
              <a:rPr lang="ru-RU" sz="3600" i="1" dirty="0" smtClean="0">
                <a:solidFill>
                  <a:schemeClr val="accent1"/>
                </a:solidFill>
                <a:effectLst/>
                <a:latin typeface="Times New Roman" pitchFamily="18" charset="0"/>
              </a:rPr>
              <a:t>скалярной пользовательской функции</a:t>
            </a:r>
          </a:p>
        </p:txBody>
      </p:sp>
      <p:sp>
        <p:nvSpPr>
          <p:cNvPr id="68616" name="Rectangle 8"/>
          <p:cNvSpPr>
            <a:spLocks noChangeArrowheads="1"/>
          </p:cNvSpPr>
          <p:nvPr/>
        </p:nvSpPr>
        <p:spPr bwMode="auto">
          <a:xfrm>
            <a:off x="250825" y="1256298"/>
            <a:ext cx="8569325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400" dirty="0">
                <a:latin typeface="Times New Roman" pitchFamily="18" charset="0"/>
              </a:rPr>
              <a:t>Функция для вычисления среднего 3 чисел:</a:t>
            </a: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400" b="1" dirty="0">
                <a:solidFill>
                  <a:srgbClr val="392997"/>
                </a:solidFill>
                <a:latin typeface="Times New Roman" pitchFamily="18" charset="0"/>
              </a:rPr>
              <a:t>CREATE FUNCTION </a:t>
            </a:r>
            <a:r>
              <a:rPr lang="ru-RU" sz="2400" b="1" dirty="0">
                <a:solidFill>
                  <a:srgbClr val="392997"/>
                </a:solidFill>
                <a:latin typeface="Times New Roman" pitchFamily="18" charset="0"/>
              </a:rPr>
              <a:t>Среднее</a:t>
            </a: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400" b="1" dirty="0">
                <a:solidFill>
                  <a:srgbClr val="392997"/>
                </a:solidFill>
                <a:latin typeface="Times New Roman" pitchFamily="18" charset="0"/>
              </a:rPr>
              <a:t>(@ X1 Int,@X2 Int,@X3 </a:t>
            </a:r>
            <a:r>
              <a:rPr lang="en-US" sz="2400" b="1" dirty="0" err="1">
                <a:solidFill>
                  <a:srgbClr val="392997"/>
                </a:solidFill>
                <a:latin typeface="Times New Roman" pitchFamily="18" charset="0"/>
              </a:rPr>
              <a:t>Int</a:t>
            </a:r>
            <a:r>
              <a:rPr lang="en-US" sz="2400" b="1" dirty="0">
                <a:solidFill>
                  <a:srgbClr val="392997"/>
                </a:solidFill>
                <a:latin typeface="Times New Roman" pitchFamily="18" charset="0"/>
              </a:rPr>
              <a:t>)</a:t>
            </a:r>
            <a:endParaRPr lang="ru-RU" sz="2400" b="1" dirty="0">
              <a:solidFill>
                <a:srgbClr val="392997"/>
              </a:solidFill>
              <a:latin typeface="Times New Roman" pitchFamily="18" charset="0"/>
            </a:endParaRP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400" b="1" dirty="0">
                <a:solidFill>
                  <a:srgbClr val="392997"/>
                </a:solidFill>
                <a:latin typeface="Times New Roman" pitchFamily="18" charset="0"/>
              </a:rPr>
              <a:t>RETURNS Real</a:t>
            </a:r>
            <a:endParaRPr lang="ru-RU" sz="2400" b="1" dirty="0">
              <a:solidFill>
                <a:srgbClr val="392997"/>
              </a:solidFill>
              <a:latin typeface="Times New Roman" pitchFamily="18" charset="0"/>
            </a:endParaRP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400" b="1" dirty="0">
                <a:solidFill>
                  <a:srgbClr val="392997"/>
                </a:solidFill>
                <a:latin typeface="Times New Roman" pitchFamily="18" charset="0"/>
              </a:rPr>
              <a:t>AS</a:t>
            </a:r>
            <a:endParaRPr lang="ru-RU" sz="2400" b="1" dirty="0">
              <a:solidFill>
                <a:srgbClr val="392997"/>
              </a:solidFill>
              <a:latin typeface="Times New Roman" pitchFamily="18" charset="0"/>
            </a:endParaRP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400" b="1" dirty="0">
                <a:solidFill>
                  <a:srgbClr val="392997"/>
                </a:solidFill>
                <a:latin typeface="Times New Roman" pitchFamily="18" charset="0"/>
              </a:rPr>
              <a:t>BEGIN </a:t>
            </a:r>
            <a:endParaRPr lang="ru-RU" sz="2400" b="1" dirty="0">
              <a:solidFill>
                <a:srgbClr val="392997"/>
              </a:solidFill>
              <a:latin typeface="Times New Roman" pitchFamily="18" charset="0"/>
            </a:endParaRP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400" b="1" dirty="0">
                <a:solidFill>
                  <a:srgbClr val="392997"/>
                </a:solidFill>
                <a:latin typeface="Times New Roman" pitchFamily="18" charset="0"/>
              </a:rPr>
              <a:t>DECLARE @Res Real</a:t>
            </a:r>
            <a:endParaRPr lang="ru-RU" sz="2400" b="1" dirty="0">
              <a:solidFill>
                <a:srgbClr val="392997"/>
              </a:solidFill>
              <a:latin typeface="Times New Roman" pitchFamily="18" charset="0"/>
            </a:endParaRP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400" b="1" dirty="0">
                <a:solidFill>
                  <a:srgbClr val="392997"/>
                </a:solidFill>
                <a:latin typeface="Times New Roman" pitchFamily="18" charset="0"/>
              </a:rPr>
              <a:t>@Res =(@X1+@X2+@X3)/3</a:t>
            </a:r>
            <a:endParaRPr lang="ru-RU" sz="2400" b="1" dirty="0">
              <a:solidFill>
                <a:srgbClr val="392997"/>
              </a:solidFill>
              <a:latin typeface="Times New Roman" pitchFamily="18" charset="0"/>
            </a:endParaRP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400" b="1" dirty="0">
                <a:solidFill>
                  <a:srgbClr val="392997"/>
                </a:solidFill>
                <a:latin typeface="Times New Roman" pitchFamily="18" charset="0"/>
              </a:rPr>
              <a:t>RETURN @Res</a:t>
            </a:r>
            <a:endParaRPr lang="ru-RU" sz="2400" b="1" dirty="0">
              <a:solidFill>
                <a:srgbClr val="392997"/>
              </a:solidFill>
              <a:latin typeface="Times New Roman" pitchFamily="18" charset="0"/>
            </a:endParaRP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400" b="1" dirty="0">
                <a:solidFill>
                  <a:srgbClr val="392997"/>
                </a:solidFill>
                <a:latin typeface="Times New Roman" pitchFamily="18" charset="0"/>
              </a:rPr>
              <a:t>END</a:t>
            </a: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sz="2400" b="1" dirty="0">
              <a:solidFill>
                <a:srgbClr val="392997"/>
              </a:solidFill>
              <a:latin typeface="Times New Roman" pitchFamily="18" charset="0"/>
            </a:endParaRP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400" dirty="0">
                <a:latin typeface="Times New Roman" pitchFamily="18" charset="0"/>
              </a:rPr>
              <a:t>Созданная функция, вычисляющая среднее 6, 3 и 3, запускается следующим образом:  </a:t>
            </a:r>
            <a:r>
              <a:rPr lang="ru-RU" sz="2400" b="1" dirty="0">
                <a:solidFill>
                  <a:srgbClr val="392997"/>
                </a:solidFill>
                <a:latin typeface="Times New Roman" pitchFamily="18" charset="0"/>
              </a:rPr>
              <a:t>SELECT Среднее (6, 3, 3). </a:t>
            </a: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400" dirty="0" smtClean="0">
                <a:latin typeface="Times New Roman" pitchFamily="18" charset="0"/>
              </a:rPr>
              <a:t>				Результат </a:t>
            </a:r>
            <a:r>
              <a:rPr lang="ru-RU" sz="2400" dirty="0">
                <a:latin typeface="Times New Roman" pitchFamily="18" charset="0"/>
              </a:rPr>
              <a:t>будет 4.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0" y="0"/>
            <a:ext cx="8893175" cy="11430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3600" i="1" dirty="0" smtClean="0">
                <a:solidFill>
                  <a:schemeClr val="accent1"/>
                </a:solidFill>
                <a:effectLst/>
                <a:latin typeface="Times New Roman" pitchFamily="18" charset="0"/>
              </a:rPr>
              <a:t>Пример табличной пользовательской функции</a:t>
            </a: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95250" y="1125538"/>
            <a:ext cx="8893175" cy="511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3132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200">
                <a:latin typeface="Times New Roman" pitchFamily="18" charset="0"/>
              </a:rPr>
              <a:t>Из таблицы Студенты выводятся поля ФИО, дата рождения и столбец возраст, который вычисляется как разница дат в годах, между датой рождения и текущей датой (параметр CurDate).</a:t>
            </a: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3132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sz="2200">
              <a:solidFill>
                <a:srgbClr val="392997"/>
              </a:solidFill>
              <a:latin typeface="Times New Roman" pitchFamily="18" charset="0"/>
            </a:endParaRP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3132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200" b="1">
                <a:solidFill>
                  <a:srgbClr val="392997"/>
                </a:solidFill>
                <a:latin typeface="Times New Roman" pitchFamily="18" charset="0"/>
              </a:rPr>
              <a:t>CREATE FUNCTION </a:t>
            </a:r>
            <a:r>
              <a:rPr lang="ru-RU" sz="2200" b="1">
                <a:solidFill>
                  <a:srgbClr val="392997"/>
                </a:solidFill>
                <a:latin typeface="Times New Roman" pitchFamily="18" charset="0"/>
              </a:rPr>
              <a:t>Возраст</a:t>
            </a:r>
            <a:endParaRPr lang="en-US" sz="2200" b="1">
              <a:solidFill>
                <a:srgbClr val="392997"/>
              </a:solidFill>
              <a:latin typeface="Times New Roman" pitchFamily="18" charset="0"/>
            </a:endParaRP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3132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200" b="1">
                <a:solidFill>
                  <a:srgbClr val="392997"/>
                </a:solidFill>
                <a:latin typeface="Times New Roman" pitchFamily="18" charset="0"/>
              </a:rPr>
              <a:t>(@CurDate Date)</a:t>
            </a: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3132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200" b="1">
                <a:solidFill>
                  <a:srgbClr val="392997"/>
                </a:solidFill>
                <a:latin typeface="Times New Roman" pitchFamily="18" charset="0"/>
              </a:rPr>
              <a:t>RETURNS TABLE </a:t>
            </a: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3132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200" b="1">
                <a:solidFill>
                  <a:srgbClr val="392997"/>
                </a:solidFill>
                <a:latin typeface="Times New Roman" pitchFamily="18" charset="0"/>
              </a:rPr>
              <a:t>AS</a:t>
            </a: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3132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sz="2200" b="1">
                <a:solidFill>
                  <a:srgbClr val="392997"/>
                </a:solidFill>
                <a:latin typeface="Times New Roman" pitchFamily="18" charset="0"/>
              </a:rPr>
              <a:t>RETURN</a:t>
            </a:r>
            <a:r>
              <a:rPr lang="ru-RU" sz="2200" b="1">
                <a:solidFill>
                  <a:srgbClr val="392997"/>
                </a:solidFill>
                <a:latin typeface="Times New Roman" pitchFamily="18" charset="0"/>
              </a:rPr>
              <a:t> (</a:t>
            </a:r>
            <a:r>
              <a:rPr lang="en-US" sz="2200" b="1">
                <a:solidFill>
                  <a:srgbClr val="392997"/>
                </a:solidFill>
                <a:latin typeface="Times New Roman" pitchFamily="18" charset="0"/>
              </a:rPr>
              <a:t>SELECT </a:t>
            </a:r>
            <a:r>
              <a:rPr lang="ru-RU" sz="2200" b="1">
                <a:solidFill>
                  <a:srgbClr val="392997"/>
                </a:solidFill>
                <a:latin typeface="Times New Roman" pitchFamily="18" charset="0"/>
              </a:rPr>
              <a:t>ФИО, [Дата рождения], Возраст = </a:t>
            </a:r>
            <a:r>
              <a:rPr lang="en-US" sz="2200" b="1">
                <a:solidFill>
                  <a:srgbClr val="392997"/>
                </a:solidFill>
                <a:latin typeface="Times New Roman" pitchFamily="18" charset="0"/>
              </a:rPr>
              <a:t>DATEDIFF</a:t>
            </a:r>
            <a:r>
              <a:rPr lang="ru-RU" sz="2200" b="1">
                <a:solidFill>
                  <a:srgbClr val="392997"/>
                </a:solidFill>
                <a:latin typeface="Times New Roman" pitchFamily="18" charset="0"/>
              </a:rPr>
              <a:t> (</a:t>
            </a:r>
            <a:r>
              <a:rPr lang="en-US" sz="2200" b="1">
                <a:solidFill>
                  <a:srgbClr val="392997"/>
                </a:solidFill>
                <a:latin typeface="Times New Roman" pitchFamily="18" charset="0"/>
              </a:rPr>
              <a:t>yy</a:t>
            </a:r>
            <a:r>
              <a:rPr lang="ru-RU" sz="2200" b="1">
                <a:solidFill>
                  <a:srgbClr val="392997"/>
                </a:solidFill>
                <a:latin typeface="Times New Roman" pitchFamily="18" charset="0"/>
              </a:rPr>
              <a:t>,[Дата рождения], @</a:t>
            </a:r>
            <a:r>
              <a:rPr lang="en-US" sz="2200" b="1">
                <a:solidFill>
                  <a:srgbClr val="392997"/>
                </a:solidFill>
                <a:latin typeface="Times New Roman" pitchFamily="18" charset="0"/>
              </a:rPr>
              <a:t>CurDate</a:t>
            </a:r>
            <a:r>
              <a:rPr lang="ru-RU" sz="2200" b="1">
                <a:solidFill>
                  <a:srgbClr val="392997"/>
                </a:solidFill>
                <a:latin typeface="Times New Roman" pitchFamily="18" charset="0"/>
              </a:rPr>
              <a:t>)</a:t>
            </a: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3132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200" b="1">
                <a:solidFill>
                  <a:srgbClr val="392997"/>
                </a:solidFill>
                <a:latin typeface="Times New Roman" pitchFamily="18" charset="0"/>
              </a:rPr>
              <a:t>FROM Студенты)</a:t>
            </a: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3132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200" b="1">
                <a:latin typeface="Times New Roman" pitchFamily="18" charset="0"/>
              </a:rPr>
              <a:t>    </a:t>
            </a: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3132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200">
                <a:latin typeface="Times New Roman" pitchFamily="18" charset="0"/>
              </a:rPr>
              <a:t>Данная функция вызывается следующим образом: </a:t>
            </a: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3132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200">
                <a:latin typeface="Times New Roman" pitchFamily="18" charset="0"/>
              </a:rPr>
              <a:t>				</a:t>
            </a:r>
            <a:r>
              <a:rPr lang="ru-RU" sz="2200" b="1">
                <a:solidFill>
                  <a:srgbClr val="392997"/>
                </a:solidFill>
                <a:latin typeface="Times New Roman" pitchFamily="18" charset="0"/>
              </a:rPr>
              <a:t>SELECT Возраст ('12/17/2011')</a:t>
            </a:r>
          </a:p>
          <a:p>
            <a:pPr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3132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200">
                <a:latin typeface="Times New Roman" pitchFamily="18" charset="0"/>
              </a:rPr>
              <a:t>В результате отобразятся студенты с их возрастом на 17 декабря 2011 г.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4500594"/>
          </a:xfrm>
        </p:spPr>
        <p:txBody>
          <a:bodyPr>
            <a:noAutofit/>
          </a:bodyPr>
          <a:lstStyle/>
          <a:p>
            <a:pPr marL="34925" indent="593725">
              <a:spcBef>
                <a:spcPts val="0"/>
              </a:spcBef>
              <a:buClrTx/>
              <a:buSzPct val="102000"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языке запросов T-SQL с БД возможны следующие действия:</a:t>
            </a:r>
          </a:p>
          <a:p>
            <a:pPr marL="34925" lvl="0" indent="593725">
              <a:spcBef>
                <a:spcPts val="0"/>
              </a:spcBef>
              <a:buClrTx/>
              <a:buSzPct val="102000"/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Отображение сведений о БД</a:t>
            </a:r>
          </a:p>
          <a:p>
            <a:pPr marL="34925" lvl="0" indent="593725">
              <a:spcBef>
                <a:spcPts val="0"/>
              </a:spcBef>
              <a:buClrTx/>
              <a:buSzPct val="102000"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EXEC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sp_helpdb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&lt;Имя БД&gt;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925" lvl="0" indent="593725">
              <a:spcBef>
                <a:spcPts val="0"/>
              </a:spcBef>
              <a:buClrTx/>
              <a:buSzPct val="102000"/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Изменение параметров БД</a:t>
            </a:r>
          </a:p>
          <a:p>
            <a:pPr marL="34925" lvl="0" indent="593725">
              <a:spcBef>
                <a:spcPts val="0"/>
              </a:spcBef>
              <a:buClrTx/>
              <a:buSzPct val="102000"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EXEC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sp_dboption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&lt;Имя БД&gt;, &lt;Параметр&gt;, &lt;Значение&gt;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925" lvl="0" indent="593725">
              <a:spcBef>
                <a:spcPts val="0"/>
              </a:spcBef>
              <a:buClrTx/>
              <a:buSzPct val="102000"/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Сжатие всей БД</a:t>
            </a:r>
          </a:p>
          <a:p>
            <a:pPr marL="34925" lvl="0" indent="593725">
              <a:spcBef>
                <a:spcPts val="0"/>
              </a:spcBef>
              <a:buClrTx/>
              <a:buSzPct val="102000"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DBCC SHRINKDATABASE &lt;Имя БД&gt;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925" lvl="0" indent="593725">
              <a:spcBef>
                <a:spcPts val="0"/>
              </a:spcBef>
              <a:buClrTx/>
              <a:buSzPct val="102000"/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Сжатие конкретного файла БД</a:t>
            </a:r>
          </a:p>
          <a:p>
            <a:pPr marL="34925" lvl="0" indent="593725">
              <a:spcBef>
                <a:spcPts val="0"/>
              </a:spcBef>
              <a:buClrTx/>
              <a:buSzPct val="102000"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DBCC SHRINKFILE &lt;Логическое имя файла&gt;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925" lvl="0" indent="593725">
              <a:spcBef>
                <a:spcPts val="0"/>
              </a:spcBef>
              <a:buClrTx/>
              <a:buSzPct val="102000"/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Переименование БД</a:t>
            </a:r>
          </a:p>
          <a:p>
            <a:pPr marL="34925" lvl="0" indent="593725">
              <a:spcBef>
                <a:spcPts val="0"/>
              </a:spcBef>
              <a:buClrTx/>
              <a:buSzPct val="102000"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EXEC SP_RENAMEDB &lt;Имя БД&gt;,&lt;Новое имя БД&gt;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925" lvl="0" indent="593725">
              <a:spcBef>
                <a:spcPts val="0"/>
              </a:spcBef>
              <a:buClrTx/>
              <a:buSzPct val="102000"/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Удаление БД: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DROP DATABASE &lt;Имя БД&gt;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5</a:t>
            </a:fld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Управление базами данных при помощи команд языка T-SQL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28596" y="1714488"/>
            <a:ext cx="7572428" cy="4929222"/>
          </a:xfrm>
        </p:spPr>
        <p:txBody>
          <a:bodyPr>
            <a:normAutofit/>
          </a:bodyPr>
          <a:lstStyle/>
          <a:p>
            <a:pPr marL="36000" indent="-514350">
              <a:spcBef>
                <a:spcPts val="0"/>
              </a:spcBef>
              <a:buClrTx/>
              <a:buSzPct val="100000"/>
              <a:buFont typeface="Wingdings" pitchFamily="2" charset="2"/>
              <a:buChar char="v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Добавления новых файлов, удаление файлов и переименования файлов, входящих в БД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6000" lvl="0" indent="-514350">
              <a:spcBef>
                <a:spcPts val="0"/>
              </a:spcBef>
              <a:buClrTx/>
              <a:buSzPct val="100000"/>
              <a:buNone/>
            </a:pPr>
            <a:r>
              <a:rPr lang="ru-RU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ALTER DATABASE &lt;Имя БД&gt;</a:t>
            </a:r>
          </a:p>
          <a:p>
            <a:pPr marL="36000" indent="-514350">
              <a:spcBef>
                <a:spcPts val="0"/>
              </a:spcBef>
              <a:buClrTx/>
              <a:buSzPct val="100000"/>
              <a:buNone/>
            </a:pPr>
            <a:r>
              <a:rPr lang="ru-RU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ADD FILE (&lt;Параметры&gt;)|</a:t>
            </a:r>
          </a:p>
          <a:p>
            <a:pPr marL="36000" lvl="0" indent="-514350">
              <a:spcBef>
                <a:spcPts val="0"/>
              </a:spcBef>
              <a:buClrTx/>
              <a:buSzPct val="100000"/>
              <a:buNone/>
            </a:pPr>
            <a:endParaRPr lang="ru-RU" b="1" dirty="0" smtClean="0">
              <a:solidFill>
                <a:srgbClr val="39299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" lvl="0" indent="-514350">
              <a:spcBef>
                <a:spcPts val="0"/>
              </a:spcBef>
              <a:buClrTx/>
              <a:buSzPct val="100000"/>
              <a:buNone/>
            </a:pPr>
            <a:r>
              <a:rPr lang="ru-RU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ALTER DATABASE &lt;Имя БД&gt;</a:t>
            </a:r>
          </a:p>
          <a:p>
            <a:pPr marL="36000" lvl="0" indent="-514350">
              <a:spcBef>
                <a:spcPts val="0"/>
              </a:spcBef>
              <a:buClrTx/>
              <a:buSzPct val="100000"/>
              <a:buNone/>
            </a:pPr>
            <a:r>
              <a:rPr lang="ru-RU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REMOVE FILE &lt;Логическое имя файла&gt;|</a:t>
            </a:r>
          </a:p>
          <a:p>
            <a:pPr marL="36000" indent="-514350">
              <a:spcBef>
                <a:spcPts val="0"/>
              </a:spcBef>
              <a:buClrTx/>
              <a:buSzPct val="100000"/>
              <a:buNone/>
            </a:pPr>
            <a:endParaRPr lang="ru-RU" b="1" dirty="0" smtClean="0">
              <a:solidFill>
                <a:srgbClr val="39299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" indent="-514350">
              <a:spcBef>
                <a:spcPts val="0"/>
              </a:spcBef>
              <a:buClrTx/>
              <a:buSzPct val="100000"/>
              <a:buNone/>
            </a:pPr>
            <a:r>
              <a:rPr lang="ru-RU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ALTER DATABASE &lt;Имя БД&gt;</a:t>
            </a:r>
          </a:p>
          <a:p>
            <a:pPr marL="36000" lvl="0" indent="-514350">
              <a:spcBef>
                <a:spcPts val="0"/>
              </a:spcBef>
              <a:buClrTx/>
              <a:buSzPct val="100000"/>
              <a:buNone/>
            </a:pPr>
            <a:r>
              <a:rPr lang="ru-RU" b="1" dirty="0" smtClean="0">
                <a:solidFill>
                  <a:srgbClr val="392997"/>
                </a:solidFill>
                <a:latin typeface="Times New Roman" pitchFamily="18" charset="0"/>
                <a:cs typeface="Times New Roman" pitchFamily="18" charset="0"/>
              </a:rPr>
              <a:t>MODIFY FILE (&lt;Параметры&gt;)</a:t>
            </a:r>
            <a:endParaRPr lang="en-US" b="1" dirty="0" smtClean="0">
              <a:solidFill>
                <a:srgbClr val="39299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6</a:t>
            </a:fld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Управление базами данных при помощи команд языка T-SQL</a:t>
            </a:r>
            <a:endParaRPr lang="en-US" sz="4000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481328"/>
            <a:ext cx="8472518" cy="47337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Таблицы создаются командой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CREATE TABLE &lt;Имя таблицы&gt;(&lt;Имя поля1&gt; &lt;Тип1&gt; [IDENTITY NULL|NOTNULL],&lt;Имя поля2&gt; &lt;Тип2&gt;, … 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Здесь: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&lt;Имя таблицы&gt;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имя создаваемой таблицы;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&lt;Имя поля&gt;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имена полей таблицы;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&lt;Тип&gt;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типы полей;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&lt;IDENTITY NULL|NOT NULL&gt;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поле счётчик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7</a:t>
            </a:fld>
            <a:endParaRPr kumimoji="0" lang="en-US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Создание таблиц</a:t>
            </a:r>
            <a:endParaRPr lang="en-US" sz="4800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65562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Примеры создания новой таблицы</a:t>
            </a:r>
            <a:endParaRPr lang="en-US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2"/>
          </p:nvPr>
        </p:nvSpPr>
        <p:spPr>
          <a:xfrm>
            <a:off x="0" y="1285860"/>
            <a:ext cx="9144000" cy="928694"/>
          </a:xfrm>
        </p:spPr>
        <p:txBody>
          <a:bodyPr>
            <a:noAutofit/>
          </a:bodyPr>
          <a:lstStyle/>
          <a:p>
            <a:pPr marL="3175" indent="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Создать таблицу "Студенты", содержащую поля: Код студента (первичное поле связи, счётчик), ФИО, Адрес, Код специальности (вторичное поле связи):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>
          <a:xfrm>
            <a:off x="3571836" y="2143116"/>
            <a:ext cx="5572164" cy="20002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CREATE TABLE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Студенты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([Код студента] </a:t>
            </a: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Bigint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Identity,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ФИО </a:t>
            </a: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Varchar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(20),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Адрес </a:t>
            </a: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Varchar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(100),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Код специальности] </a:t>
            </a: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Bigint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8</a:t>
            </a:fld>
            <a:endParaRPr kumimoji="0" lang="en-US"/>
          </a:p>
        </p:txBody>
      </p:sp>
      <p:sp>
        <p:nvSpPr>
          <p:cNvPr id="6" name="Содержимое 7"/>
          <p:cNvSpPr txBox="1">
            <a:spLocks/>
          </p:cNvSpPr>
          <p:nvPr/>
        </p:nvSpPr>
        <p:spPr>
          <a:xfrm>
            <a:off x="0" y="4000504"/>
            <a:ext cx="8858280" cy="571504"/>
          </a:xfrm>
          <a:prstGeom prst="rect">
            <a:avLst/>
          </a:prstGeom>
          <a:ln>
            <a:noFill/>
            <a:prstDash val="sysDash"/>
            <a:miter lim="800000"/>
          </a:ln>
        </p:spPr>
        <p:txBody>
          <a:bodyPr vert="horz">
            <a:noAutofit/>
          </a:bodyPr>
          <a:lstStyle/>
          <a:p>
            <a:pPr marL="3175" lvl="0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Рассчитать средний балл студента по трем его оценкам: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Содержимое 10"/>
          <p:cNvSpPr txBox="1">
            <a:spLocks/>
          </p:cNvSpPr>
          <p:nvPr/>
        </p:nvSpPr>
        <p:spPr>
          <a:xfrm>
            <a:off x="209550" y="4462470"/>
            <a:ext cx="7358114" cy="2000264"/>
          </a:xfrm>
          <a:prstGeom prst="rect">
            <a:avLst/>
          </a:prstGeom>
          <a:ln>
            <a:noFill/>
            <a:prstDash val="sysDash"/>
            <a:miter lim="800000"/>
          </a:ln>
        </p:spPr>
        <p:txBody>
          <a:bodyPr vert="horz">
            <a:noAutofit/>
          </a:bodyPr>
          <a:lstStyle/>
          <a:p>
            <a:pPr lvl="0">
              <a:buClr>
                <a:schemeClr val="accent1"/>
              </a:buClr>
              <a:buSzPct val="68000"/>
            </a:pP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CREATE TABLE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Оценки</a:t>
            </a:r>
          </a:p>
          <a:p>
            <a:pPr lvl="0">
              <a:buClr>
                <a:schemeClr val="accent1"/>
              </a:buClr>
              <a:buSzPct val="68000"/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(ФИО </a:t>
            </a:r>
            <a:r>
              <a:rPr lang="en-US" sz="2400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Varchar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(20),</a:t>
            </a:r>
          </a:p>
          <a:p>
            <a:pPr lvl="0">
              <a:buClr>
                <a:schemeClr val="accent1"/>
              </a:buClr>
              <a:buSzPct val="68000"/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Оценка1 </a:t>
            </a:r>
            <a:r>
              <a:rPr lang="en-US" sz="2400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>
              <a:buClr>
                <a:schemeClr val="accent1"/>
              </a:buClr>
              <a:buSzPct val="68000"/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Оценка2 </a:t>
            </a:r>
            <a:r>
              <a:rPr lang="en-US" sz="2400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>
              <a:buClr>
                <a:schemeClr val="accent1"/>
              </a:buClr>
              <a:buSzPct val="68000"/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Оценка3 </a:t>
            </a:r>
            <a:r>
              <a:rPr lang="en-US" sz="2400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>
              <a:buClr>
                <a:schemeClr val="accent1"/>
              </a:buClr>
              <a:buSzPct val="68000"/>
            </a:pP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средний балл] = (Оценка1+ Оценка2+ Оценка3)/3)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571480"/>
            <a:ext cx="8329642" cy="5435811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Получение информации о таблице осуществляется применением команды: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EXEC SP_HELP &lt;Имя таблицы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Удаление таблицы осуществляется командой: 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DROP TABLE &lt;Имя таблицы&gt;.</a:t>
            </a:r>
            <a:endParaRPr lang="en-US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9</a:t>
            </a:fld>
            <a:endParaRPr kumimoji="0"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753</TotalTime>
  <Words>3188</Words>
  <Application>Microsoft Office PowerPoint</Application>
  <PresentationFormat>Экран (4:3)</PresentationFormat>
  <Paragraphs>461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Открытая</vt:lpstr>
      <vt:lpstr>СТАНДАРТНЫЕ КОМАНДЫ ЯЗЫКА T-SQL</vt:lpstr>
      <vt:lpstr>План лекции</vt:lpstr>
      <vt:lpstr>Создания нового файла данных</vt:lpstr>
      <vt:lpstr>Пример создания нового файла данных</vt:lpstr>
      <vt:lpstr>Управление базами данных при помощи команд языка T-SQL</vt:lpstr>
      <vt:lpstr>Управление базами данных при помощи команд языка T-SQL</vt:lpstr>
      <vt:lpstr>Создание таблиц</vt:lpstr>
      <vt:lpstr>Примеры создания новой таблицы</vt:lpstr>
      <vt:lpstr>Слайд 9</vt:lpstr>
      <vt:lpstr>Заполнение таблиц</vt:lpstr>
      <vt:lpstr>Примеры заполнения таблицы</vt:lpstr>
      <vt:lpstr>Удаление отдельных столбцов и отдельных строк из таблицы</vt:lpstr>
      <vt:lpstr>Изменение данных в таблице</vt:lpstr>
      <vt:lpstr>Пример изменения данных в таблице</vt:lpstr>
      <vt:lpstr>План лекции</vt:lpstr>
      <vt:lpstr>Виды триггеров</vt:lpstr>
      <vt:lpstr>Создание триггера</vt:lpstr>
      <vt:lpstr>Примеры создания различных триггеров</vt:lpstr>
      <vt:lpstr>Примеры создания различных триггеров</vt:lpstr>
      <vt:lpstr>Примеры создания различных триггеров</vt:lpstr>
      <vt:lpstr>План лекции</vt:lpstr>
      <vt:lpstr>Создание запроса</vt:lpstr>
      <vt:lpstr>Слайд 23</vt:lpstr>
      <vt:lpstr>Примеры создания запросов</vt:lpstr>
      <vt:lpstr>Примеры создания запросов</vt:lpstr>
      <vt:lpstr>План лекции</vt:lpstr>
      <vt:lpstr>Встроенные функции</vt:lpstr>
      <vt:lpstr>Математические функции</vt:lpstr>
      <vt:lpstr>Строковые функции</vt:lpstr>
      <vt:lpstr>Строковые функции</vt:lpstr>
      <vt:lpstr>Функции дат</vt:lpstr>
      <vt:lpstr>Системные функции</vt:lpstr>
      <vt:lpstr>Агрегатные функции</vt:lpstr>
      <vt:lpstr>План лекции</vt:lpstr>
      <vt:lpstr>Создание хранимой процедуры</vt:lpstr>
      <vt:lpstr>Вызов хранимой процедуры</vt:lpstr>
      <vt:lpstr>Пример хранимой процедуры</vt:lpstr>
      <vt:lpstr>План лекции</vt:lpstr>
      <vt:lpstr>Виды пользовательских функций </vt:lpstr>
      <vt:lpstr>Создание пользовательской функции </vt:lpstr>
      <vt:lpstr>Пример скалярной пользовательской функции</vt:lpstr>
      <vt:lpstr>Пример табличной пользовательской функции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1</dc:title>
  <dc:creator>Настенька</dc:creator>
  <cp:lastModifiedBy>Inka</cp:lastModifiedBy>
  <cp:revision>44</cp:revision>
  <dcterms:created xsi:type="dcterms:W3CDTF">2010-02-28T16:55:39Z</dcterms:created>
  <dcterms:modified xsi:type="dcterms:W3CDTF">2012-03-24T07:06:18Z</dcterms:modified>
</cp:coreProperties>
</file>